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9" r:id="rId1"/>
    <p:sldMasterId id="2147484366" r:id="rId2"/>
  </p:sldMasterIdLst>
  <p:notesMasterIdLst>
    <p:notesMasterId r:id="rId61"/>
  </p:notesMasterIdLst>
  <p:handoutMasterIdLst>
    <p:handoutMasterId r:id="rId62"/>
  </p:handoutMasterIdLst>
  <p:sldIdLst>
    <p:sldId id="295" r:id="rId3"/>
    <p:sldId id="411" r:id="rId4"/>
    <p:sldId id="442" r:id="rId5"/>
    <p:sldId id="443" r:id="rId6"/>
    <p:sldId id="453" r:id="rId7"/>
    <p:sldId id="419" r:id="rId8"/>
    <p:sldId id="481" r:id="rId9"/>
    <p:sldId id="420" r:id="rId10"/>
    <p:sldId id="429" r:id="rId11"/>
    <p:sldId id="424" r:id="rId12"/>
    <p:sldId id="413" r:id="rId13"/>
    <p:sldId id="414" r:id="rId14"/>
    <p:sldId id="415" r:id="rId15"/>
    <p:sldId id="416" r:id="rId16"/>
    <p:sldId id="417" r:id="rId17"/>
    <p:sldId id="422" r:id="rId18"/>
    <p:sldId id="456" r:id="rId19"/>
    <p:sldId id="430" r:id="rId20"/>
    <p:sldId id="431" r:id="rId21"/>
    <p:sldId id="487" r:id="rId22"/>
    <p:sldId id="457" r:id="rId23"/>
    <p:sldId id="485" r:id="rId24"/>
    <p:sldId id="486" r:id="rId25"/>
    <p:sldId id="464" r:id="rId26"/>
    <p:sldId id="484" r:id="rId27"/>
    <p:sldId id="439" r:id="rId28"/>
    <p:sldId id="489" r:id="rId29"/>
    <p:sldId id="491" r:id="rId30"/>
    <p:sldId id="432" r:id="rId31"/>
    <p:sldId id="463" r:id="rId32"/>
    <p:sldId id="460" r:id="rId33"/>
    <p:sldId id="462" r:id="rId34"/>
    <p:sldId id="461" r:id="rId35"/>
    <p:sldId id="465" r:id="rId36"/>
    <p:sldId id="466" r:id="rId37"/>
    <p:sldId id="433" r:id="rId38"/>
    <p:sldId id="454" r:id="rId39"/>
    <p:sldId id="475" r:id="rId40"/>
    <p:sldId id="490" r:id="rId41"/>
    <p:sldId id="459" r:id="rId42"/>
    <p:sldId id="437" r:id="rId43"/>
    <p:sldId id="479" r:id="rId44"/>
    <p:sldId id="482" r:id="rId45"/>
    <p:sldId id="436" r:id="rId46"/>
    <p:sldId id="469" r:id="rId47"/>
    <p:sldId id="467" r:id="rId48"/>
    <p:sldId id="468" r:id="rId49"/>
    <p:sldId id="470" r:id="rId50"/>
    <p:sldId id="455" r:id="rId51"/>
    <p:sldId id="440" r:id="rId52"/>
    <p:sldId id="444" r:id="rId53"/>
    <p:sldId id="473" r:id="rId54"/>
    <p:sldId id="474" r:id="rId55"/>
    <p:sldId id="476" r:id="rId56"/>
    <p:sldId id="477" r:id="rId57"/>
    <p:sldId id="488" r:id="rId58"/>
    <p:sldId id="480" r:id="rId59"/>
    <p:sldId id="452" r:id="rId6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yna Przybysławska" initials="JP" lastIdx="1" clrIdx="0">
    <p:extLst>
      <p:ext uri="{19B8F6BF-5375-455C-9EA6-DF929625EA0E}">
        <p15:presenceInfo xmlns:p15="http://schemas.microsoft.com/office/powerpoint/2012/main" userId="S-1-5-21-443166345-1495641159-2546319335-21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964A"/>
    <a:srgbClr val="006600"/>
    <a:srgbClr val="333399"/>
    <a:srgbClr val="FF9900"/>
    <a:srgbClr val="5F5F5F"/>
    <a:srgbClr val="808080"/>
    <a:srgbClr val="000000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0" autoAdjust="0"/>
  </p:normalViewPr>
  <p:slideViewPr>
    <p:cSldViewPr>
      <p:cViewPr varScale="1">
        <p:scale>
          <a:sx n="114" d="100"/>
          <a:sy n="114" d="100"/>
        </p:scale>
        <p:origin x="16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Arkusz2!$B$2</c:f>
              <c:strCache>
                <c:ptCount val="1"/>
                <c:pt idx="0">
                  <c:v>kwiecień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Arkusz2!$B$3:$B$12</c:f>
              <c:numCache>
                <c:formatCode>General</c:formatCode>
                <c:ptCount val="10"/>
                <c:pt idx="0">
                  <c:v>17</c:v>
                </c:pt>
                <c:pt idx="1">
                  <c:v>15</c:v>
                </c:pt>
                <c:pt idx="2">
                  <c:v>6</c:v>
                </c:pt>
                <c:pt idx="3">
                  <c:v>76</c:v>
                </c:pt>
                <c:pt idx="4">
                  <c:v>58</c:v>
                </c:pt>
                <c:pt idx="5">
                  <c:v>23</c:v>
                </c:pt>
                <c:pt idx="6">
                  <c:v>21</c:v>
                </c:pt>
                <c:pt idx="7">
                  <c:v>5</c:v>
                </c:pt>
                <c:pt idx="8">
                  <c:v>21</c:v>
                </c:pt>
                <c:pt idx="9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3-4BEB-948D-522324170B3E}"/>
            </c:ext>
          </c:extLst>
        </c:ser>
        <c:ser>
          <c:idx val="1"/>
          <c:order val="1"/>
          <c:tx>
            <c:strRef>
              <c:f>Arkusz2!$C$2</c:f>
              <c:strCache>
                <c:ptCount val="1"/>
                <c:pt idx="0">
                  <c:v>maj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Arkusz2!$C$3:$C$12</c:f>
              <c:numCache>
                <c:formatCode>General</c:formatCode>
                <c:ptCount val="10"/>
                <c:pt idx="0">
                  <c:v>9</c:v>
                </c:pt>
                <c:pt idx="1">
                  <c:v>33</c:v>
                </c:pt>
                <c:pt idx="2">
                  <c:v>6</c:v>
                </c:pt>
                <c:pt idx="3">
                  <c:v>92</c:v>
                </c:pt>
                <c:pt idx="4">
                  <c:v>91</c:v>
                </c:pt>
                <c:pt idx="5">
                  <c:v>26</c:v>
                </c:pt>
                <c:pt idx="6">
                  <c:v>18</c:v>
                </c:pt>
                <c:pt idx="7">
                  <c:v>35</c:v>
                </c:pt>
                <c:pt idx="8">
                  <c:v>39</c:v>
                </c:pt>
                <c:pt idx="9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E3-4BEB-948D-522324170B3E}"/>
            </c:ext>
          </c:extLst>
        </c:ser>
        <c:ser>
          <c:idx val="2"/>
          <c:order val="2"/>
          <c:tx>
            <c:strRef>
              <c:f>Arkusz2!$D$2</c:f>
              <c:strCache>
                <c:ptCount val="1"/>
                <c:pt idx="0">
                  <c:v>czerwiec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Arkusz2!$D$3:$D$12</c:f>
              <c:numCache>
                <c:formatCode>General</c:formatCode>
                <c:ptCount val="10"/>
                <c:pt idx="0">
                  <c:v>18</c:v>
                </c:pt>
                <c:pt idx="1">
                  <c:v>15</c:v>
                </c:pt>
                <c:pt idx="2">
                  <c:v>2</c:v>
                </c:pt>
                <c:pt idx="3">
                  <c:v>72</c:v>
                </c:pt>
                <c:pt idx="4">
                  <c:v>70</c:v>
                </c:pt>
                <c:pt idx="5">
                  <c:v>23</c:v>
                </c:pt>
                <c:pt idx="6">
                  <c:v>15</c:v>
                </c:pt>
                <c:pt idx="7">
                  <c:v>22</c:v>
                </c:pt>
                <c:pt idx="8">
                  <c:v>33</c:v>
                </c:pt>
                <c:pt idx="9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E3-4BEB-948D-522324170B3E}"/>
            </c:ext>
          </c:extLst>
        </c:ser>
        <c:ser>
          <c:idx val="3"/>
          <c:order val="3"/>
          <c:tx>
            <c:strRef>
              <c:f>Arkusz2!$E$2</c:f>
              <c:strCache>
                <c:ptCount val="1"/>
                <c:pt idx="0">
                  <c:v>lipiec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Arkusz2!$E$3:$E$12</c:f>
              <c:numCache>
                <c:formatCode>General</c:formatCode>
                <c:ptCount val="10"/>
                <c:pt idx="0">
                  <c:v>17</c:v>
                </c:pt>
                <c:pt idx="1">
                  <c:v>22</c:v>
                </c:pt>
                <c:pt idx="2">
                  <c:v>3</c:v>
                </c:pt>
                <c:pt idx="3">
                  <c:v>112</c:v>
                </c:pt>
                <c:pt idx="4">
                  <c:v>100</c:v>
                </c:pt>
                <c:pt idx="5">
                  <c:v>51</c:v>
                </c:pt>
                <c:pt idx="6">
                  <c:v>26</c:v>
                </c:pt>
                <c:pt idx="7">
                  <c:v>28</c:v>
                </c:pt>
                <c:pt idx="8">
                  <c:v>55</c:v>
                </c:pt>
                <c:pt idx="9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E3-4BEB-948D-522324170B3E}"/>
            </c:ext>
          </c:extLst>
        </c:ser>
        <c:ser>
          <c:idx val="4"/>
          <c:order val="4"/>
          <c:tx>
            <c:strRef>
              <c:f>Arkusz2!$F$2</c:f>
              <c:strCache>
                <c:ptCount val="1"/>
                <c:pt idx="0">
                  <c:v>sierpień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Arkusz2!$F$3:$F$12</c:f>
              <c:numCache>
                <c:formatCode>General</c:formatCode>
                <c:ptCount val="10"/>
                <c:pt idx="0">
                  <c:v>25</c:v>
                </c:pt>
                <c:pt idx="1">
                  <c:v>64</c:v>
                </c:pt>
                <c:pt idx="2">
                  <c:v>8</c:v>
                </c:pt>
                <c:pt idx="3">
                  <c:v>123</c:v>
                </c:pt>
                <c:pt idx="4">
                  <c:v>91</c:v>
                </c:pt>
                <c:pt idx="5">
                  <c:v>50</c:v>
                </c:pt>
                <c:pt idx="6">
                  <c:v>36</c:v>
                </c:pt>
                <c:pt idx="7">
                  <c:v>41</c:v>
                </c:pt>
                <c:pt idx="8">
                  <c:v>44</c:v>
                </c:pt>
                <c:pt idx="9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E3-4BEB-948D-522324170B3E}"/>
            </c:ext>
          </c:extLst>
        </c:ser>
        <c:ser>
          <c:idx val="5"/>
          <c:order val="5"/>
          <c:tx>
            <c:strRef>
              <c:f>Arkusz2!$G$2</c:f>
              <c:strCache>
                <c:ptCount val="1"/>
                <c:pt idx="0">
                  <c:v>wrzesień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Arkusz2!$G$3:$G$12</c:f>
              <c:numCache>
                <c:formatCode>General</c:formatCode>
                <c:ptCount val="10"/>
                <c:pt idx="0">
                  <c:v>41</c:v>
                </c:pt>
                <c:pt idx="1">
                  <c:v>50</c:v>
                </c:pt>
                <c:pt idx="2">
                  <c:v>8</c:v>
                </c:pt>
                <c:pt idx="3">
                  <c:v>131</c:v>
                </c:pt>
                <c:pt idx="4">
                  <c:v>126</c:v>
                </c:pt>
                <c:pt idx="5">
                  <c:v>41</c:v>
                </c:pt>
                <c:pt idx="6">
                  <c:v>38</c:v>
                </c:pt>
                <c:pt idx="7">
                  <c:v>40</c:v>
                </c:pt>
                <c:pt idx="8">
                  <c:v>71</c:v>
                </c:pt>
                <c:pt idx="9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E3-4BEB-948D-522324170B3E}"/>
            </c:ext>
          </c:extLst>
        </c:ser>
        <c:ser>
          <c:idx val="6"/>
          <c:order val="6"/>
          <c:tx>
            <c:strRef>
              <c:f>Arkusz2!$H$2</c:f>
              <c:strCache>
                <c:ptCount val="1"/>
                <c:pt idx="0">
                  <c:v>październik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Arkusz2!$H$3:$H$12</c:f>
              <c:numCache>
                <c:formatCode>General</c:formatCode>
                <c:ptCount val="10"/>
                <c:pt idx="0">
                  <c:v>45</c:v>
                </c:pt>
                <c:pt idx="1">
                  <c:v>61</c:v>
                </c:pt>
                <c:pt idx="2">
                  <c:v>11</c:v>
                </c:pt>
                <c:pt idx="3">
                  <c:v>126</c:v>
                </c:pt>
                <c:pt idx="4">
                  <c:v>134</c:v>
                </c:pt>
                <c:pt idx="5">
                  <c:v>73</c:v>
                </c:pt>
                <c:pt idx="6">
                  <c:v>48</c:v>
                </c:pt>
                <c:pt idx="7">
                  <c:v>47</c:v>
                </c:pt>
                <c:pt idx="8">
                  <c:v>47</c:v>
                </c:pt>
                <c:pt idx="9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E3-4BEB-948D-522324170B3E}"/>
            </c:ext>
          </c:extLst>
        </c:ser>
        <c:ser>
          <c:idx val="7"/>
          <c:order val="7"/>
          <c:tx>
            <c:strRef>
              <c:f>Arkusz2!$I$2</c:f>
              <c:strCache>
                <c:ptCount val="1"/>
                <c:pt idx="0">
                  <c:v>listopad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Arkusz2!$I$3:$I$12</c:f>
              <c:numCache>
                <c:formatCode>General</c:formatCode>
                <c:ptCount val="10"/>
                <c:pt idx="0">
                  <c:v>32</c:v>
                </c:pt>
                <c:pt idx="1">
                  <c:v>76</c:v>
                </c:pt>
                <c:pt idx="2">
                  <c:v>14</c:v>
                </c:pt>
                <c:pt idx="3">
                  <c:v>148</c:v>
                </c:pt>
                <c:pt idx="4">
                  <c:v>163</c:v>
                </c:pt>
                <c:pt idx="5">
                  <c:v>42</c:v>
                </c:pt>
                <c:pt idx="6">
                  <c:v>64</c:v>
                </c:pt>
                <c:pt idx="7">
                  <c:v>45</c:v>
                </c:pt>
                <c:pt idx="8">
                  <c:v>40</c:v>
                </c:pt>
                <c:pt idx="9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E3-4BEB-948D-522324170B3E}"/>
            </c:ext>
          </c:extLst>
        </c:ser>
        <c:ser>
          <c:idx val="8"/>
          <c:order val="8"/>
          <c:tx>
            <c:strRef>
              <c:f>Arkusz2!$J$2</c:f>
              <c:strCache>
                <c:ptCount val="1"/>
                <c:pt idx="0">
                  <c:v>grudzień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Arkusz2!$A$3:$A$12</c:f>
              <c:strCache>
                <c:ptCount val="10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</c:strCache>
            </c:strRef>
          </c:cat>
          <c:val>
            <c:numRef>
              <c:f>Arkusz2!$J$3:$J$12</c:f>
              <c:numCache>
                <c:formatCode>General</c:formatCode>
                <c:ptCount val="10"/>
                <c:pt idx="0">
                  <c:v>41</c:v>
                </c:pt>
                <c:pt idx="1">
                  <c:v>56</c:v>
                </c:pt>
                <c:pt idx="2">
                  <c:v>12</c:v>
                </c:pt>
                <c:pt idx="3">
                  <c:v>110</c:v>
                </c:pt>
                <c:pt idx="4">
                  <c:v>129</c:v>
                </c:pt>
                <c:pt idx="5">
                  <c:v>72</c:v>
                </c:pt>
                <c:pt idx="6">
                  <c:v>66</c:v>
                </c:pt>
                <c:pt idx="7">
                  <c:v>36</c:v>
                </c:pt>
                <c:pt idx="8">
                  <c:v>69</c:v>
                </c:pt>
                <c:pt idx="9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E3-4BEB-948D-522324170B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6190664"/>
        <c:axId val="296191056"/>
      </c:barChart>
      <c:catAx>
        <c:axId val="296190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191056"/>
        <c:crosses val="autoZero"/>
        <c:auto val="1"/>
        <c:lblAlgn val="ctr"/>
        <c:lblOffset val="100"/>
        <c:noMultiLvlLbl val="0"/>
      </c:catAx>
      <c:valAx>
        <c:axId val="29619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190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Arkusz2!$B$2</c:f>
              <c:strCache>
                <c:ptCount val="1"/>
                <c:pt idx="0">
                  <c:v>kwiecień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Arkusz2!$B$3:$B$5</c:f>
              <c:numCache>
                <c:formatCode>General</c:formatCode>
                <c:ptCount val="3"/>
                <c:pt idx="0">
                  <c:v>36</c:v>
                </c:pt>
                <c:pt idx="1">
                  <c:v>32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5-47D0-B6A5-F0C7E7E5B80B}"/>
            </c:ext>
          </c:extLst>
        </c:ser>
        <c:ser>
          <c:idx val="1"/>
          <c:order val="1"/>
          <c:tx>
            <c:strRef>
              <c:f>Arkusz2!$C$2</c:f>
              <c:strCache>
                <c:ptCount val="1"/>
                <c:pt idx="0">
                  <c:v>maj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Arkusz2!$C$3:$C$5</c:f>
              <c:numCache>
                <c:formatCode>General</c:formatCode>
                <c:ptCount val="3"/>
                <c:pt idx="0">
                  <c:v>44</c:v>
                </c:pt>
                <c:pt idx="1">
                  <c:v>29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5-47D0-B6A5-F0C7E7E5B80B}"/>
            </c:ext>
          </c:extLst>
        </c:ser>
        <c:ser>
          <c:idx val="2"/>
          <c:order val="2"/>
          <c:tx>
            <c:strRef>
              <c:f>Arkusz2!$D$2</c:f>
              <c:strCache>
                <c:ptCount val="1"/>
                <c:pt idx="0">
                  <c:v>czerwiec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Arkusz2!$D$3:$D$5</c:f>
              <c:numCache>
                <c:formatCode>General</c:formatCode>
                <c:ptCount val="3"/>
                <c:pt idx="0">
                  <c:v>29</c:v>
                </c:pt>
                <c:pt idx="1">
                  <c:v>25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A5-47D0-B6A5-F0C7E7E5B80B}"/>
            </c:ext>
          </c:extLst>
        </c:ser>
        <c:ser>
          <c:idx val="3"/>
          <c:order val="3"/>
          <c:tx>
            <c:strRef>
              <c:f>Arkusz2!$E$2</c:f>
              <c:strCache>
                <c:ptCount val="1"/>
                <c:pt idx="0">
                  <c:v>lipiec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Arkusz2!$E$3:$E$5</c:f>
              <c:numCache>
                <c:formatCode>General</c:formatCode>
                <c:ptCount val="3"/>
                <c:pt idx="0">
                  <c:v>43</c:v>
                </c:pt>
                <c:pt idx="1">
                  <c:v>38</c:v>
                </c:pt>
                <c:pt idx="2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A5-47D0-B6A5-F0C7E7E5B80B}"/>
            </c:ext>
          </c:extLst>
        </c:ser>
        <c:ser>
          <c:idx val="4"/>
          <c:order val="4"/>
          <c:tx>
            <c:strRef>
              <c:f>Arkusz2!$F$2</c:f>
              <c:strCache>
                <c:ptCount val="1"/>
                <c:pt idx="0">
                  <c:v>sierpień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Arkusz2!$F$3:$F$5</c:f>
              <c:numCache>
                <c:formatCode>General</c:formatCode>
                <c:ptCount val="3"/>
                <c:pt idx="0">
                  <c:v>79</c:v>
                </c:pt>
                <c:pt idx="1">
                  <c:v>42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A5-47D0-B6A5-F0C7E7E5B80B}"/>
            </c:ext>
          </c:extLst>
        </c:ser>
        <c:ser>
          <c:idx val="5"/>
          <c:order val="5"/>
          <c:tx>
            <c:strRef>
              <c:f>Arkusz2!$G$2</c:f>
              <c:strCache>
                <c:ptCount val="1"/>
                <c:pt idx="0">
                  <c:v>wrzesień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Arkusz2!$G$3:$G$5</c:f>
              <c:numCache>
                <c:formatCode>General</c:formatCode>
                <c:ptCount val="3"/>
                <c:pt idx="0">
                  <c:v>96</c:v>
                </c:pt>
                <c:pt idx="1">
                  <c:v>43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A5-47D0-B6A5-F0C7E7E5B80B}"/>
            </c:ext>
          </c:extLst>
        </c:ser>
        <c:ser>
          <c:idx val="6"/>
          <c:order val="6"/>
          <c:tx>
            <c:strRef>
              <c:f>Arkusz2!$H$2</c:f>
              <c:strCache>
                <c:ptCount val="1"/>
                <c:pt idx="0">
                  <c:v>Październik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Arkusz2!$H$3:$H$5</c:f>
              <c:numCache>
                <c:formatCode>General</c:formatCode>
                <c:ptCount val="3"/>
                <c:pt idx="0">
                  <c:v>92</c:v>
                </c:pt>
                <c:pt idx="1">
                  <c:v>42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A5-47D0-B6A5-F0C7E7E5B80B}"/>
            </c:ext>
          </c:extLst>
        </c:ser>
        <c:ser>
          <c:idx val="7"/>
          <c:order val="7"/>
          <c:tx>
            <c:strRef>
              <c:f>Arkusz2!$I$2</c:f>
              <c:strCache>
                <c:ptCount val="1"/>
                <c:pt idx="0">
                  <c:v>listopad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Arkusz2!$I$3:$I$5</c:f>
              <c:numCache>
                <c:formatCode>General</c:formatCode>
                <c:ptCount val="3"/>
                <c:pt idx="0">
                  <c:v>104</c:v>
                </c:pt>
                <c:pt idx="1">
                  <c:v>47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9A5-47D0-B6A5-F0C7E7E5B80B}"/>
            </c:ext>
          </c:extLst>
        </c:ser>
        <c:ser>
          <c:idx val="8"/>
          <c:order val="8"/>
          <c:tx>
            <c:strRef>
              <c:f>Arkusz2!$J$2</c:f>
              <c:strCache>
                <c:ptCount val="1"/>
                <c:pt idx="0">
                  <c:v>grudzień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Arkusz2!$A$3:$A$5</c:f>
              <c:strCache>
                <c:ptCount val="3"/>
                <c:pt idx="0">
                  <c:v>opatowski</c:v>
                </c:pt>
                <c:pt idx="1">
                  <c:v>sandomierski</c:v>
                </c:pt>
                <c:pt idx="2">
                  <c:v>staszowski</c:v>
                </c:pt>
              </c:strCache>
            </c:strRef>
          </c:cat>
          <c:val>
            <c:numRef>
              <c:f>Arkusz2!$J$3:$J$5</c:f>
              <c:numCache>
                <c:formatCode>General</c:formatCode>
                <c:ptCount val="3"/>
                <c:pt idx="0">
                  <c:v>134</c:v>
                </c:pt>
                <c:pt idx="1">
                  <c:v>70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A5-47D0-B6A5-F0C7E7E5B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6202032"/>
        <c:axId val="296200072"/>
      </c:barChart>
      <c:catAx>
        <c:axId val="29620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200072"/>
        <c:crosses val="autoZero"/>
        <c:auto val="1"/>
        <c:lblAlgn val="ctr"/>
        <c:lblOffset val="100"/>
        <c:noMultiLvlLbl val="0"/>
      </c:catAx>
      <c:valAx>
        <c:axId val="296200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9620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Arkusz1!$B$6:$J$6</c:f>
              <c:strCache>
                <c:ptCount val="9"/>
                <c:pt idx="0">
                  <c:v>kwiecień</c:v>
                </c:pt>
                <c:pt idx="1">
                  <c:v>maj</c:v>
                </c:pt>
                <c:pt idx="2">
                  <c:v>czerwiec</c:v>
                </c:pt>
                <c:pt idx="3">
                  <c:v>lipiec</c:v>
                </c:pt>
                <c:pt idx="4">
                  <c:v>sierpień</c:v>
                </c:pt>
                <c:pt idx="5">
                  <c:v>wrzesień</c:v>
                </c:pt>
                <c:pt idx="6">
                  <c:v>październik</c:v>
                </c:pt>
                <c:pt idx="7">
                  <c:v>listopad</c:v>
                </c:pt>
                <c:pt idx="8">
                  <c:v>grudzień</c:v>
                </c:pt>
              </c:strCache>
            </c:strRef>
          </c:cat>
          <c:val>
            <c:numRef>
              <c:f>Arkusz1!$B$5:$J$5</c:f>
              <c:numCache>
                <c:formatCode>General</c:formatCode>
                <c:ptCount val="9"/>
                <c:pt idx="0">
                  <c:v>363</c:v>
                </c:pt>
                <c:pt idx="1">
                  <c:v>518</c:v>
                </c:pt>
                <c:pt idx="2">
                  <c:v>380</c:v>
                </c:pt>
                <c:pt idx="3">
                  <c:v>607</c:v>
                </c:pt>
                <c:pt idx="4">
                  <c:v>763</c:v>
                </c:pt>
                <c:pt idx="5">
                  <c:v>821</c:v>
                </c:pt>
                <c:pt idx="6">
                  <c:v>870</c:v>
                </c:pt>
                <c:pt idx="7">
                  <c:v>920</c:v>
                </c:pt>
                <c:pt idx="8">
                  <c:v>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02-4E1C-8A83-386FAC11D9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257954464"/>
        <c:axId val="257951720"/>
      </c:barChart>
      <c:catAx>
        <c:axId val="25795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57951720"/>
        <c:crosses val="autoZero"/>
        <c:auto val="1"/>
        <c:lblAlgn val="ctr"/>
        <c:lblOffset val="100"/>
        <c:noMultiLvlLbl val="0"/>
      </c:catAx>
      <c:valAx>
        <c:axId val="257951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5795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Arkusz1!$B$3</c:f>
              <c:strCache>
                <c:ptCount val="1"/>
                <c:pt idx="0">
                  <c:v>Plan odstrzału minimalny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Arkusz1!$A$4:$A$16</c:f>
              <c:strCache>
                <c:ptCount val="13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  <c:pt idx="10">
                  <c:v>opatowski</c:v>
                </c:pt>
                <c:pt idx="11">
                  <c:v>sandomierski</c:v>
                </c:pt>
                <c:pt idx="12">
                  <c:v>staszowski</c:v>
                </c:pt>
              </c:strCache>
            </c:strRef>
          </c:cat>
          <c:val>
            <c:numRef>
              <c:f>Arkusz1!$B$4:$B$16</c:f>
              <c:numCache>
                <c:formatCode>General</c:formatCode>
                <c:ptCount val="13"/>
                <c:pt idx="0">
                  <c:v>152</c:v>
                </c:pt>
                <c:pt idx="1">
                  <c:v>324</c:v>
                </c:pt>
                <c:pt idx="2">
                  <c:v>43</c:v>
                </c:pt>
                <c:pt idx="3">
                  <c:v>656</c:v>
                </c:pt>
                <c:pt idx="4">
                  <c:v>465</c:v>
                </c:pt>
                <c:pt idx="5">
                  <c:v>127</c:v>
                </c:pt>
                <c:pt idx="6">
                  <c:v>177</c:v>
                </c:pt>
                <c:pt idx="7">
                  <c:v>250</c:v>
                </c:pt>
                <c:pt idx="8">
                  <c:v>460</c:v>
                </c:pt>
                <c:pt idx="9">
                  <c:v>245</c:v>
                </c:pt>
                <c:pt idx="10">
                  <c:v>346</c:v>
                </c:pt>
                <c:pt idx="11">
                  <c:v>119</c:v>
                </c:pt>
                <c:pt idx="12">
                  <c:v>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5-4E94-A6D6-CBE9D7E575D7}"/>
            </c:ext>
          </c:extLst>
        </c:ser>
        <c:ser>
          <c:idx val="1"/>
          <c:order val="1"/>
          <c:tx>
            <c:strRef>
              <c:f>Arkusz1!$C$3</c:f>
              <c:strCache>
                <c:ptCount val="1"/>
                <c:pt idx="0">
                  <c:v>Wykonany odstrzał w 2019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Arkusz1!$A$4:$A$16</c:f>
              <c:strCache>
                <c:ptCount val="13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ostrowiecki</c:v>
                </c:pt>
                <c:pt idx="6">
                  <c:v>pińczowski</c:v>
                </c:pt>
                <c:pt idx="7">
                  <c:v>skarżyski</c:v>
                </c:pt>
                <c:pt idx="8">
                  <c:v>starachowice</c:v>
                </c:pt>
                <c:pt idx="9">
                  <c:v>włoszczowski</c:v>
                </c:pt>
                <c:pt idx="10">
                  <c:v>opatowski</c:v>
                </c:pt>
                <c:pt idx="11">
                  <c:v>sandomierski</c:v>
                </c:pt>
                <c:pt idx="12">
                  <c:v>staszowski</c:v>
                </c:pt>
              </c:strCache>
            </c:strRef>
          </c:cat>
          <c:val>
            <c:numRef>
              <c:f>Arkusz1!$C$4:$C$16</c:f>
              <c:numCache>
                <c:formatCode>General</c:formatCode>
                <c:ptCount val="13"/>
                <c:pt idx="0">
                  <c:v>245</c:v>
                </c:pt>
                <c:pt idx="1">
                  <c:v>392</c:v>
                </c:pt>
                <c:pt idx="2">
                  <c:v>70</c:v>
                </c:pt>
                <c:pt idx="3">
                  <c:v>990</c:v>
                </c:pt>
                <c:pt idx="4">
                  <c:v>962</c:v>
                </c:pt>
                <c:pt idx="5">
                  <c:v>401</c:v>
                </c:pt>
                <c:pt idx="6">
                  <c:v>332</c:v>
                </c:pt>
                <c:pt idx="7">
                  <c:v>299</c:v>
                </c:pt>
                <c:pt idx="8">
                  <c:v>419</c:v>
                </c:pt>
                <c:pt idx="9">
                  <c:v>448</c:v>
                </c:pt>
                <c:pt idx="10">
                  <c:v>657</c:v>
                </c:pt>
                <c:pt idx="11">
                  <c:v>368</c:v>
                </c:pt>
                <c:pt idx="12">
                  <c:v>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65-4E94-A6D6-CBE9D7E575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57949368"/>
        <c:axId val="257960344"/>
      </c:barChart>
      <c:catAx>
        <c:axId val="257949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57960344"/>
        <c:crosses val="autoZero"/>
        <c:auto val="1"/>
        <c:lblAlgn val="ctr"/>
        <c:lblOffset val="100"/>
        <c:noMultiLvlLbl val="0"/>
      </c:catAx>
      <c:valAx>
        <c:axId val="257960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57949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EC0F18C-9FB9-40F5-8EFD-509315676B27}" type="datetimeFigureOut">
              <a:rPr lang="pl-PL"/>
              <a:pPr>
                <a:defRPr/>
              </a:pPr>
              <a:t>17.01.2020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3CAE320-7BE5-4F00-A915-F9DAF92046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9970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634692-4A23-45EE-9430-93A516DD6C19}" type="datetimeFigureOut">
              <a:rPr lang="pl-PL"/>
              <a:pPr>
                <a:defRPr/>
              </a:pPr>
              <a:t>17.01.2020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1ECBCD-93D9-4065-97A7-D677E96CAA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232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1ECBCD-93D9-4065-97A7-D677E96CAA11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3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32830DD0-FED2-428E-BE8E-BF9AA5FAB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6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9981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988069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3112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2570488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4596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3D7A3-F5D9-4E07-ADF7-EDC88BA84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5B243-EA8C-4CEA-BDA8-2F6AF4BC3A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24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22F523-1F49-4CF7-BBE6-5EF3F0067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BCCF4D-68FB-41A6-A7E4-1D28D1540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4B047F-7827-42D8-99FC-F6AFD771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DD4716-1CEF-4C7F-82AF-7E78ABBB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BFFD4D-F989-43EC-AC3C-0747E534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30DD0-FED2-428E-BE8E-BF9AA5FAB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96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A95F64-6A4B-473C-A125-BF8B0A72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BE6570-AEC2-47FC-94B6-6F5FF7F58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F10712-2DF6-4ECA-97C1-E352E0E3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ECB517-4BD5-4358-AFF7-8A5DAED7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176A81-8F17-4723-A0D3-94FE3B5E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6B09-E472-4756-A09F-22EBEE86E8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2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4E3477-47F1-438F-B0EA-E3D2D6D1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D1B661-0C88-4A9D-A491-F0B5B96E6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137709-6382-4D38-8267-ADF10C38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BF8885-923B-4C4D-9B59-CB0B9056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1D6FE4-8FE4-4CB8-BEC4-4DA007DF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710DB-55C3-4C12-87CB-03CEFC4208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8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6B09-E472-4756-A09F-22EBEE86E8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0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3E9E2D-A851-496B-BA55-399A2D7DF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FCB3DD-E7D4-42F5-A7D6-719BB85AC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B1D5A13-47D0-41E7-A480-96564A4E4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C01EE1-186E-4637-AB24-3E88ADA0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25889C-8250-4A8F-A20C-639CD0B9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559E71-300A-49B8-8529-AC13CBC9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4AD48-2CF4-456D-B740-4234E39BE7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6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BA22AC-C2EE-4E75-AC36-4E2D5F87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224039D-B909-4F43-BE9E-E7F34F925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592CF9-6857-4967-96E5-4AF85404E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67B1E48-5D43-48EE-A30A-4D36A11DC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B498363-0E6E-4C30-BB5F-D79041922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14F87C3-BF31-43EA-A960-3B4640D6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B2583E4-0E2D-447B-B280-7DB821EC4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F40F943-1E32-45D3-915A-B6662043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26D9A-6457-401B-A4D4-B3B075E7F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66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9A5A71-BE2E-4AAC-9592-A561390E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CDECE2A-3916-4E36-9151-40414891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2804B7C-568B-48DE-B39D-1FC6A462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10FECA9-72C2-4678-A12E-2AD68466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E65FB-7519-4FDD-BAB8-913855003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45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B7412DA-8F1C-4B28-8D3C-C326D90E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A6CE8DA-368D-4DEA-9E95-7787C1EA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2BBC9A4-4B48-4F41-AAAE-6137E6FC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A5892-96D7-433A-ADB5-4EC9D78B15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6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A211AF-DDFD-4AF8-8145-42463494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994A8E-89AB-4F1A-85D9-CBA85D04B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660B15-D0C9-47ED-A24A-196D8B8EE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310587-0A0D-49E2-9D39-57E055EB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53E0CF-04FA-434F-926F-C77DA46D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54C930-8738-4126-9646-DF7F0537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E8394-3D06-49AB-9460-A71E1A24EB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5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3D3A6-92EC-4CC6-AB22-A6347788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4883594-455B-4B05-9103-0D3970106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A3FD7F1-86B3-49C4-8FAE-F4F854403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C4AE8D6-9B42-44A4-BEA0-3B6D0CC1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42EF98-0598-45B8-BFF2-2588E52E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C77B47-C5A5-4CA5-AC78-5980AA76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F6E72-345B-40FA-AA5D-A30B852625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80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E431E-9326-4677-8EF7-6587733A5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0CD9E7D-B318-4E87-B25C-7BC3B6DD1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442099-4E13-4649-B3FA-02DFDE4F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F82FF2-03FD-4324-AAFB-E63BA45E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D4E60F-0BF9-4773-86E7-67621954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3D7A3-F5D9-4E07-ADF7-EDC88BA84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6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0D892C-594D-4FA7-A897-72D40D686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578C9EB-F8A2-42E1-A377-20DCBB961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0931C1-59BF-4BF9-A536-2D7D86C7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CF85EF-A885-49ED-9591-4E58D8500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0F6097-E591-4261-A043-4AD600BD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5B243-EA8C-4CEA-BDA8-2F6AF4BC3A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9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F8710DB-55C3-4C12-87CB-03CEFC4208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0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06F4AD48-2CF4-456D-B740-4234E39BE7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8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6C126D9A-6457-401B-A4D4-B3B075E7F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6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E65FB-7519-4FDD-BAB8-9138550030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A5892-96D7-433A-ADB5-4EC9D78B15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0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E8394-3D06-49AB-9460-A71E1A24EB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F99F6E72-345B-40FA-AA5D-A30B852625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9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  <p:sldLayoutId id="2147484362" r:id="rId13"/>
    <p:sldLayoutId id="2147484363" r:id="rId14"/>
    <p:sldLayoutId id="2147484364" r:id="rId15"/>
    <p:sldLayoutId id="2147484365" r:id="rId16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A670B04-8F78-4750-9C25-18B72074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7EFF01-88A9-41DF-BDEE-265A60149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34D87D-325D-4FB8-A5F3-ECF7360B9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25E50F-1493-4BC2-96B4-2FCD547A0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FFB505-39AA-4907-ADFB-6FDA9D643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76FFA0-C048-461C-A650-149D3D4488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2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asze.wetgiw.gov.pl/spi/index.php?iso=-1&amp;f=1&amp;mm=12&amp;kodwoj=&amp;pow=&amp;gmina=&amp;statusdz=&amp;filtrDodatk1=&amp;rodzajDzial=3&amp;szukanaNazwa=&amp;szukanaMiejsc=&amp;onpage=25&amp;ssort=2" TargetMode="External"/><Relationship Id="rId2" Type="http://schemas.openxmlformats.org/officeDocument/2006/relationships/hyperlink" Target="https://pasze.wetgiw.gov.pl/spi/index.php?iso=-1&amp;f=1&amp;mm=12&amp;kodwoj=&amp;pow=&amp;gmina=&amp;statusdz=&amp;filtrDodatk1=&amp;rodzajDzial=3&amp;szukanaNazwa=&amp;szukanaMiejsc=&amp;onpage=25&amp;ssort=0" TargetMode="Externa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.xls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85944" y="2780928"/>
            <a:ext cx="6629400" cy="146501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3200" b="1" kern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Afrykański pomór świń (</a:t>
            </a:r>
            <a:r>
              <a:rPr lang="pl-PL" sz="3200" b="1" kern="0" dirty="0" err="1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African</a:t>
            </a:r>
            <a:r>
              <a:rPr lang="pl-PL" sz="3200" b="1" kern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 </a:t>
            </a:r>
            <a:r>
              <a:rPr lang="pl-PL" sz="3200" b="1" kern="0" dirty="0" err="1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Swine</a:t>
            </a:r>
            <a:r>
              <a:rPr lang="pl-PL" sz="3200" b="1" kern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 Fever - ASF)</a:t>
            </a:r>
            <a:br>
              <a:rPr lang="pl-PL" sz="3200" b="1" kern="0" cap="none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</a:br>
            <a:r>
              <a:rPr lang="pl-PL" sz="3200" b="1" kern="0" cap="none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- woj. świętokrzyskie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83768" y="5661248"/>
            <a:ext cx="5760640" cy="576064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i="1" dirty="0"/>
              <a:t> </a:t>
            </a:r>
            <a:r>
              <a:rPr lang="pl-PL" sz="1600" i="1" dirty="0"/>
              <a:t>Wojewódzki Inspektorat Weterynarii w Kielcach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07171"/>
            <a:ext cx="2231329" cy="223132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C240637-2437-4168-9817-50E4AB0A6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558" y="476672"/>
            <a:ext cx="3558681" cy="2020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7200" y="0"/>
            <a:ext cx="10801200" cy="6858000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9C219ED7-FCCD-4D35-9A34-6E68805FAF64}"/>
              </a:ext>
            </a:extLst>
          </p:cNvPr>
          <p:cNvSpPr txBox="1">
            <a:spLocks/>
          </p:cNvSpPr>
          <p:nvPr/>
        </p:nvSpPr>
        <p:spPr>
          <a:xfrm>
            <a:off x="3743400" y="211253"/>
            <a:ext cx="5039970" cy="537614"/>
          </a:xfrm>
          <a:prstGeom prst="rect">
            <a:avLst/>
          </a:prstGeom>
          <a:ln w="15875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2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Lokalizacja siedzib stad posiadających świnie </a:t>
            </a:r>
          </a:p>
          <a:p>
            <a:pPr algn="ctr">
              <a:defRPr/>
            </a:pPr>
            <a:r>
              <a:rPr lang="pl-PL" sz="12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na - IX.2019 r.</a:t>
            </a:r>
            <a:endParaRPr lang="en-US" sz="1200" b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804248" y="5903898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pl-PL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Trzoda chlewna</a:t>
            </a:r>
          </a:p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Przewoźnicy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Elipsa 8"/>
          <p:cNvSpPr/>
          <p:nvPr/>
        </p:nvSpPr>
        <p:spPr>
          <a:xfrm>
            <a:off x="6804248" y="6047865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6804248" y="6335848"/>
            <a:ext cx="144016" cy="1440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911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AA438593-0C07-49A3-AE5A-88F101C9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604" y="188641"/>
            <a:ext cx="6000792" cy="506598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8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Woj. świętokrzyskie stan na - X.2018 r</a:t>
            </a:r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b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0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658ED0D1-1ABE-4FE5-A59C-51F072E16549}"/>
              </a:ext>
            </a:extLst>
          </p:cNvPr>
          <p:cNvSpPr txBox="1">
            <a:spLocks/>
          </p:cNvSpPr>
          <p:nvPr/>
        </p:nvSpPr>
        <p:spPr>
          <a:xfrm>
            <a:off x="1331640" y="116633"/>
            <a:ext cx="6336704" cy="86409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 cap="sm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8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Potwierdzone wystąpienie ASF u padłego dzika -26.10.2018 r.</a:t>
            </a:r>
          </a:p>
          <a:p>
            <a:pPr algn="ctr"/>
            <a:r>
              <a:rPr lang="pl-PL" sz="11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Stary Rachów  (Annopol, kraśnicki, lubelskie) </a:t>
            </a:r>
            <a:r>
              <a:rPr lang="pl-PL" dirty="0">
                <a:solidFill>
                  <a:srgbClr val="006600"/>
                </a:solidFill>
              </a:rPr>
              <a:t>	</a:t>
            </a:r>
            <a:endParaRPr lang="en-US" sz="1800" b="1" cap="none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7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6080B302-22AE-4E41-9620-C3ABDAB2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04664"/>
            <a:ext cx="3320008" cy="365125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8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 na - </a:t>
            </a:r>
            <a:r>
              <a:rPr lang="pl-PL" sz="1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27.11.2018 r.</a:t>
            </a:r>
            <a:endParaRPr lang="en-US" sz="18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bjaśnienie: linia 7">
            <a:extLst>
              <a:ext uri="{FF2B5EF4-FFF2-40B4-BE49-F238E27FC236}">
                <a16:creationId xmlns:a16="http://schemas.microsoft.com/office/drawing/2014/main" id="{9BA6EDD9-6E6C-4A36-97FB-4D17FE973E2A}"/>
              </a:ext>
            </a:extLst>
          </p:cNvPr>
          <p:cNvSpPr/>
          <p:nvPr/>
        </p:nvSpPr>
        <p:spPr>
          <a:xfrm>
            <a:off x="7643834" y="2071678"/>
            <a:ext cx="1368152" cy="864096"/>
          </a:xfrm>
          <a:prstGeom prst="borderCallout1">
            <a:avLst>
              <a:gd name="adj1" fmla="val 103140"/>
              <a:gd name="adj2" fmla="val 31287"/>
              <a:gd name="adj3" fmla="val 130671"/>
              <a:gd name="adj4" fmla="val 2764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Stary Rachów </a:t>
            </a:r>
            <a:r>
              <a:rPr lang="pl-PL" sz="1200" b="1" dirty="0">
                <a:latin typeface="Verdana" panose="020B0604030504040204" pitchFamily="34" charset="0"/>
                <a:ea typeface="Verdana" panose="020B0604030504040204" pitchFamily="34" charset="0"/>
              </a:rPr>
              <a:t>26.10.2018 r.</a:t>
            </a:r>
          </a:p>
        </p:txBody>
      </p:sp>
    </p:spTree>
    <p:extLst>
      <p:ext uri="{BB962C8B-B14F-4D97-AF65-F5344CB8AC3E}">
        <p14:creationId xmlns:p14="http://schemas.microsoft.com/office/powerpoint/2010/main" val="3137478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9393"/>
            <a:ext cx="9144000" cy="6840759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4AC069E2-4E29-47C9-A070-45313F9AC019}"/>
              </a:ext>
            </a:extLst>
          </p:cNvPr>
          <p:cNvSpPr txBox="1">
            <a:spLocks/>
          </p:cNvSpPr>
          <p:nvPr/>
        </p:nvSpPr>
        <p:spPr>
          <a:xfrm>
            <a:off x="1331640" y="116633"/>
            <a:ext cx="7488832" cy="86409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 cap="sm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6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Drugie potwierdzone wystąpienie ASF u padłego dzika - 07.08.2019</a:t>
            </a:r>
            <a:r>
              <a:rPr lang="pl-PL" sz="16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r. </a:t>
            </a:r>
            <a:r>
              <a:rPr lang="pl-PL" sz="1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(blisko granic woj. świętokrzyskiego)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l-PL" sz="11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Basonia (Józefów nad Wisłą, opolski, lubelskie)</a:t>
            </a: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800" b="1" cap="non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aśnienie: linia 5">
            <a:extLst>
              <a:ext uri="{FF2B5EF4-FFF2-40B4-BE49-F238E27FC236}">
                <a16:creationId xmlns:a16="http://schemas.microsoft.com/office/drawing/2014/main" id="{D274D9DB-5A71-4997-BB49-C5012FAEB12D}"/>
              </a:ext>
            </a:extLst>
          </p:cNvPr>
          <p:cNvSpPr/>
          <p:nvPr/>
        </p:nvSpPr>
        <p:spPr>
          <a:xfrm>
            <a:off x="7894941" y="1571612"/>
            <a:ext cx="1106215" cy="648072"/>
          </a:xfrm>
          <a:prstGeom prst="borderCallout1">
            <a:avLst>
              <a:gd name="adj1" fmla="val 59307"/>
              <a:gd name="adj2" fmla="val -6030"/>
              <a:gd name="adj3" fmla="val 107206"/>
              <a:gd name="adj4" fmla="val -1120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100" dirty="0">
                <a:latin typeface="Verdana" panose="020B0604030504040204" pitchFamily="34" charset="0"/>
                <a:ea typeface="Verdana" panose="020B0604030504040204" pitchFamily="34" charset="0"/>
              </a:rPr>
              <a:t>Basonia </a:t>
            </a:r>
            <a:r>
              <a:rPr lang="pl-PL" sz="1100" b="1" dirty="0">
                <a:latin typeface="Verdana" panose="020B0604030504040204" pitchFamily="34" charset="0"/>
                <a:ea typeface="Verdana" panose="020B0604030504040204" pitchFamily="34" charset="0"/>
              </a:rPr>
              <a:t>07.08.2019r</a:t>
            </a:r>
            <a:endParaRPr lang="pl-PL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2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10836696" cy="6957392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5EC6CF0D-5D9C-4B11-AC8E-F44BE3B5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832" y="260648"/>
            <a:ext cx="4256112" cy="504056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Rozszerzenie obszaru ochronnego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9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4450" y="-94498"/>
            <a:ext cx="11935122" cy="6952498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11E02171-2C1B-4D91-95DE-3D9616B9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5696" y="18473"/>
            <a:ext cx="5112568" cy="36004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8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 na - </a:t>
            </a:r>
            <a:r>
              <a:rPr lang="pl-PL" sz="18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08.2019 r. podział na gminy</a:t>
            </a:r>
            <a:endParaRPr lang="en-US" sz="18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9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700988"/>
              </p:ext>
            </p:extLst>
          </p:nvPr>
        </p:nvGraphicFramePr>
        <p:xfrm>
          <a:off x="683568" y="1916832"/>
          <a:ext cx="7787572" cy="3168354"/>
        </p:xfrm>
        <a:graphic>
          <a:graphicData uri="http://schemas.openxmlformats.org/drawingml/2006/table">
            <a:tbl>
              <a:tblPr firstRow="1" firstCol="1" bandRow="1"/>
              <a:tblGrid>
                <a:gridCol w="307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7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7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Strefa</a:t>
                      </a:r>
                    </a:p>
                  </a:txBody>
                  <a:tcPr marL="36162" marR="36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Powiat</a:t>
                      </a:r>
                    </a:p>
                  </a:txBody>
                  <a:tcPr marL="36162" marR="36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Gmina</a:t>
                      </a:r>
                    </a:p>
                  </a:txBody>
                  <a:tcPr marL="36162" marR="36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45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Czerwona (od 03.09.2019)</a:t>
                      </a:r>
                    </a:p>
                  </a:txBody>
                  <a:tcPr marL="36162" marR="36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Opatów</a:t>
                      </a:r>
                    </a:p>
                  </a:txBody>
                  <a:tcPr marL="36162" marR="36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Tarłów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4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Ożarów na północ od DK 74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763687" y="548680"/>
            <a:ext cx="6449835" cy="576064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sz="1800" kern="0" spc="0" dirty="0">
                <a:solidFill>
                  <a:srgbClr val="006600"/>
                </a:solidFill>
                <a:latin typeface="Verdana"/>
                <a:ea typeface="+mn-ea"/>
                <a:cs typeface="Arial" panose="020B0604020202020204" pitchFamily="34" charset="0"/>
              </a:rPr>
              <a:t>Wprowadzenie na terenie woj. świętokrzyskiego obszaru objętego ograniczeniami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D5D678-14DC-4A9A-BABA-13389294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202" y="5229900"/>
            <a:ext cx="2736304" cy="162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9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2576" y="-214338"/>
            <a:ext cx="9756576" cy="7643866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11E02171-2C1B-4D91-95DE-3D9616B9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662" y="0"/>
            <a:ext cx="7128792" cy="576064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lvl="0" algn="ctr">
              <a:defRPr/>
            </a:pPr>
            <a:r>
              <a:rPr lang="pl-PL" sz="1800" b="1" kern="0" dirty="0">
                <a:solidFill>
                  <a:srgbClr val="006600"/>
                </a:solidFill>
                <a:latin typeface="Verdana"/>
                <a:cs typeface="Arial" panose="020B0604020202020204" pitchFamily="34" charset="0"/>
              </a:rPr>
              <a:t>Wprowadzenie na terenie woj. świętokrzyskiego obszaru objętego ograniczeniami</a:t>
            </a:r>
            <a:endParaRPr lang="en-US" sz="1600" b="1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9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63FD99-F9BD-446E-9845-50F53043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0" y="0"/>
            <a:ext cx="10668000" cy="6858000"/>
          </a:xfrm>
          <a:prstGeom prst="rect">
            <a:avLst/>
          </a:prstGeom>
        </p:spPr>
      </p:pic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85D7FB01-EC70-4160-B6C2-CC8E871D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9632" y="116632"/>
            <a:ext cx="6016488" cy="552775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Lokalizacja s</a:t>
            </a:r>
            <a:r>
              <a:rPr lang="pl-PL" sz="16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tad z trzodą chlewną  na obszarze objętym ograniczeniami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5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030663" y="657225"/>
            <a:ext cx="5113337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b="1" kern="0" spc="0" dirty="0">
                <a:solidFill>
                  <a:srgbClr val="065218"/>
                </a:solidFill>
                <a:latin typeface="Verdana"/>
                <a:cs typeface="Arial" panose="020B0604020202020204" pitchFamily="34" charset="0"/>
              </a:rPr>
              <a:t>Afrykański pomór świń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2420888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  <a:t>Spis: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  <a:t>Afrykański pomór świń – zagrożenie dla gospodarki kraju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  <a:t>Obecna sytuacja epidemiologiczna                         w województwie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  <a:t>Zwłoki padłych na ASF główne źródło zakażenia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46E6199-A46A-4E98-8C9A-402B977AF8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3" y="4497890"/>
            <a:ext cx="2329721" cy="20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82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84291"/>
              </p:ext>
            </p:extLst>
          </p:nvPr>
        </p:nvGraphicFramePr>
        <p:xfrm>
          <a:off x="649289" y="399701"/>
          <a:ext cx="7667127" cy="6207748"/>
        </p:xfrm>
        <a:graphic>
          <a:graphicData uri="http://schemas.openxmlformats.org/drawingml/2006/table">
            <a:tbl>
              <a:tblPr firstRow="1" firstCol="1" bandRow="1"/>
              <a:tblGrid>
                <a:gridCol w="2555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Strefa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Powiat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Gmina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Czerwona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Opatów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Tarłów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Ożarów na północ od DK 74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944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944">
                <a:tc rowSpan="2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Żółta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Opatów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Ożarów na południe od DK 74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Opatów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Wojciechowice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Lipnik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Sadowie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Ostrowiec Świętokrzyski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Waśniów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Kunów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Ostrowiec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Bodzechów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Bałtów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Ćmielów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Sandomierz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Zawichost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Dwikozy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Wilczyce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Obrazów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Sandomierz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Samborzec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Koprzywnica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Łoniów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Klimontów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Skarżysko - Kamienna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Skarżysko Kościelne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Starachowice</a:t>
                      </a: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Brody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094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98" marR="304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Mirzec</a:t>
                      </a:r>
                    </a:p>
                  </a:txBody>
                  <a:tcPr marL="30498" marR="304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856112" y="-27384"/>
            <a:ext cx="7545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Stan na 10 stycznia 2020 w podziale na gminy i powiaty </a:t>
            </a:r>
          </a:p>
        </p:txBody>
      </p:sp>
      <p:sp>
        <p:nvSpPr>
          <p:cNvPr id="6" name="Prostokąt 5"/>
          <p:cNvSpPr/>
          <p:nvPr/>
        </p:nvSpPr>
        <p:spPr>
          <a:xfrm>
            <a:off x="2758075" y="6541315"/>
            <a:ext cx="3741730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Opatów wolne gminy: Iwaniska, Baćkowice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34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3"/>
          <a:stretch/>
        </p:blipFill>
        <p:spPr>
          <a:xfrm>
            <a:off x="35496" y="-27384"/>
            <a:ext cx="9145016" cy="6871883"/>
          </a:xfrm>
          <a:prstGeom prst="rect">
            <a:avLst/>
          </a:prstGeom>
        </p:spPr>
      </p:pic>
      <p:sp>
        <p:nvSpPr>
          <p:cNvPr id="6" name="Symbol zastępczy stopki 2">
            <a:extLst>
              <a:ext uri="{FF2B5EF4-FFF2-40B4-BE49-F238E27FC236}">
                <a16:creationId xmlns:a16="http://schemas.microsoft.com/office/drawing/2014/main" id="{85D7FB01-EC70-4160-B6C2-CC8E871D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540" y="4725144"/>
            <a:ext cx="4176464" cy="552775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na 4 października 2019 </a:t>
            </a:r>
          </a:p>
          <a:p>
            <a:pPr algn="ctr">
              <a:defRPr/>
            </a:pPr>
            <a:r>
              <a:rPr lang="pl-PL" sz="16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podziale na gminy i powiaty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77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68353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5EC6CF0D-5D9C-4B11-AC8E-F44BE3B5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7888" y="6822"/>
            <a:ext cx="4256112" cy="1045913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na 09.01.2020 - rozszerzenie obszaru ochronnego o gminy Mirzec i Skarżysko Kościelne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41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768353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5EC6CF0D-5D9C-4B11-AC8E-F44BE3B5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7888" y="6822"/>
            <a:ext cx="4256112" cy="1045913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na 09.01.2020 - rozszerzenie obszaru ochronnego o gminy Mirzec i Skarżysko Kościelne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2987824" y="404664"/>
            <a:ext cx="504056" cy="1512168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3419872" y="476672"/>
            <a:ext cx="1080120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781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89" y="547917"/>
            <a:ext cx="9144000" cy="6310083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5D7FB01-EC70-4160-B6C2-CC8E871D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2879" y="44625"/>
            <a:ext cx="4176464" cy="455418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Obszar WAMTA stan na 4.10.2019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39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0879"/>
            <a:ext cx="8388424" cy="6291318"/>
          </a:xfrm>
          <a:prstGeom prst="rect">
            <a:avLst/>
          </a:prstGeom>
        </p:spPr>
      </p:pic>
      <p:sp>
        <p:nvSpPr>
          <p:cNvPr id="5" name="Symbol zastępczy stopki 2">
            <a:extLst>
              <a:ext uri="{FF2B5EF4-FFF2-40B4-BE49-F238E27FC236}">
                <a16:creationId xmlns:a16="http://schemas.microsoft.com/office/drawing/2014/main" id="{5EC6CF0D-5D9C-4B11-AC8E-F44BE3B5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0" y="6823"/>
            <a:ext cx="8460432" cy="504056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l-PL" sz="1600" b="1" cap="none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 na 16.01.2020 – przypadki ASF u dzików – woj. sąsiadujące (powyżej przypadku nr 2000 z 2019r.)</a:t>
            </a:r>
            <a:endParaRPr lang="en-US" sz="1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12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65FEA80-356C-4A07-88C3-FF20F76BE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81605"/>
              </p:ext>
            </p:extLst>
          </p:nvPr>
        </p:nvGraphicFramePr>
        <p:xfrm>
          <a:off x="35497" y="773996"/>
          <a:ext cx="9073006" cy="5368537"/>
        </p:xfrm>
        <a:graphic>
          <a:graphicData uri="http://schemas.openxmlformats.org/drawingml/2006/table">
            <a:tbl>
              <a:tblPr/>
              <a:tblGrid>
                <a:gridCol w="821158">
                  <a:extLst>
                    <a:ext uri="{9D8B030D-6E8A-4147-A177-3AD203B41FA5}">
                      <a16:colId xmlns:a16="http://schemas.microsoft.com/office/drawing/2014/main" val="4118346309"/>
                    </a:ext>
                  </a:extLst>
                </a:gridCol>
                <a:gridCol w="877459">
                  <a:extLst>
                    <a:ext uri="{9D8B030D-6E8A-4147-A177-3AD203B41FA5}">
                      <a16:colId xmlns:a16="http://schemas.microsoft.com/office/drawing/2014/main" val="351256314"/>
                    </a:ext>
                  </a:extLst>
                </a:gridCol>
                <a:gridCol w="1408907">
                  <a:extLst>
                    <a:ext uri="{9D8B030D-6E8A-4147-A177-3AD203B41FA5}">
                      <a16:colId xmlns:a16="http://schemas.microsoft.com/office/drawing/2014/main" val="3041446801"/>
                    </a:ext>
                  </a:extLst>
                </a:gridCol>
                <a:gridCol w="798217">
                  <a:extLst>
                    <a:ext uri="{9D8B030D-6E8A-4147-A177-3AD203B41FA5}">
                      <a16:colId xmlns:a16="http://schemas.microsoft.com/office/drawing/2014/main" val="3917868527"/>
                    </a:ext>
                  </a:extLst>
                </a:gridCol>
                <a:gridCol w="960747">
                  <a:extLst>
                    <a:ext uri="{9D8B030D-6E8A-4147-A177-3AD203B41FA5}">
                      <a16:colId xmlns:a16="http://schemas.microsoft.com/office/drawing/2014/main" val="4211317231"/>
                    </a:ext>
                  </a:extLst>
                </a:gridCol>
                <a:gridCol w="707578">
                  <a:extLst>
                    <a:ext uri="{9D8B030D-6E8A-4147-A177-3AD203B41FA5}">
                      <a16:colId xmlns:a16="http://schemas.microsoft.com/office/drawing/2014/main" val="377338564"/>
                    </a:ext>
                  </a:extLst>
                </a:gridCol>
                <a:gridCol w="843898">
                  <a:extLst>
                    <a:ext uri="{9D8B030D-6E8A-4147-A177-3AD203B41FA5}">
                      <a16:colId xmlns:a16="http://schemas.microsoft.com/office/drawing/2014/main" val="3870546747"/>
                    </a:ext>
                  </a:extLst>
                </a:gridCol>
                <a:gridCol w="597223">
                  <a:extLst>
                    <a:ext uri="{9D8B030D-6E8A-4147-A177-3AD203B41FA5}">
                      <a16:colId xmlns:a16="http://schemas.microsoft.com/office/drawing/2014/main" val="2933748221"/>
                    </a:ext>
                  </a:extLst>
                </a:gridCol>
                <a:gridCol w="649154">
                  <a:extLst>
                    <a:ext uri="{9D8B030D-6E8A-4147-A177-3AD203B41FA5}">
                      <a16:colId xmlns:a16="http://schemas.microsoft.com/office/drawing/2014/main" val="3322935837"/>
                    </a:ext>
                  </a:extLst>
                </a:gridCol>
                <a:gridCol w="538798">
                  <a:extLst>
                    <a:ext uri="{9D8B030D-6E8A-4147-A177-3AD203B41FA5}">
                      <a16:colId xmlns:a16="http://schemas.microsoft.com/office/drawing/2014/main" val="806466238"/>
                    </a:ext>
                  </a:extLst>
                </a:gridCol>
                <a:gridCol w="869867">
                  <a:extLst>
                    <a:ext uri="{9D8B030D-6E8A-4147-A177-3AD203B41FA5}">
                      <a16:colId xmlns:a16="http://schemas.microsoft.com/office/drawing/2014/main" val="3004980348"/>
                    </a:ext>
                  </a:extLst>
                </a:gridCol>
              </a:tblGrid>
              <a:tr h="2184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POWIAT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NR SIEDZIBY STADA FERM O OBSADZIE POW. 500 szt.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MIEJSCOWOŚĆ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GMINA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OBSADA Z PODZIAŁEM NA GRUPY PRODUKCYJNE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24322"/>
                  </a:ext>
                </a:extLst>
              </a:tr>
              <a:tr h="4295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prosięta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warchlaki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tuczniki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maciory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lochy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knury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RAZEM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970412"/>
                  </a:ext>
                </a:extLst>
              </a:tr>
              <a:tr h="34387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049291035-001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Pisary 64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Ożarów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3242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 + 140 loszki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5190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31794"/>
                  </a:ext>
                </a:extLst>
              </a:tr>
              <a:tr h="189987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25" marR="3025" marT="30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024042305-001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Wojnowice 25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Iwaniska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1395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 + 40 loszek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2786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663089"/>
                  </a:ext>
                </a:extLst>
              </a:tr>
              <a:tr h="1899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074106596-001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Wojnowice 25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Iwaniska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1075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1075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603967"/>
                  </a:ext>
                </a:extLst>
              </a:tr>
              <a:tr h="1899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023538631-001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Kaczyce 60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Lipnik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 + 20 loszek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079879"/>
                  </a:ext>
                </a:extLst>
              </a:tr>
              <a:tr h="1899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048094561-001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Włostów 255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Lipnik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1581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96536"/>
                  </a:ext>
                </a:extLst>
              </a:tr>
              <a:tr h="1899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073985782-001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Wojnowice 25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Iwaniska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1317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1317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405994"/>
                  </a:ext>
                </a:extLst>
              </a:tr>
              <a:tr h="1899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026951034-001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Ciszyca Górna 97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Tarłów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+ 26 loszek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+ 3 knurki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1233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448860"/>
                  </a:ext>
                </a:extLst>
              </a:tr>
              <a:tr h="1994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064989202-001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Ciszyca Górna 97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Tarłów</a:t>
                      </a:r>
                    </a:p>
                  </a:txBody>
                  <a:tcPr marL="3025" marR="3025" marT="30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724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750063"/>
                  </a:ext>
                </a:extLst>
              </a:tr>
              <a:tr h="19948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Ostrowiec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PL058035092001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Przeuszyn 66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Ćmielów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9729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9729</a:t>
                      </a:r>
                    </a:p>
                  </a:txBody>
                  <a:tcPr marL="3025" marR="3025" marT="30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019473"/>
                  </a:ext>
                </a:extLst>
              </a:tr>
              <a:tr h="19948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Sandomierz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PL074127151-001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Wyspa 40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Zawichost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</a:t>
                      </a:r>
                    </a:p>
                  </a:txBody>
                  <a:tcPr marL="3025" marR="3025" marT="30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16466"/>
                  </a:ext>
                </a:extLst>
              </a:tr>
              <a:tr h="19948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Starachowice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038608175-001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Staw Kunowski, ul. Szkolna 3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Brody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1 484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025" marR="3025" marT="30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1484</a:t>
                      </a:r>
                    </a:p>
                  </a:txBody>
                  <a:tcPr marL="3025" marR="3025" marT="30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075456"/>
                  </a:ext>
                </a:extLst>
              </a:tr>
              <a:tr h="180486"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109486"/>
                  </a:ext>
                </a:extLst>
              </a:tr>
              <a:tr h="180486">
                <a:tc>
                  <a:txBody>
                    <a:bodyPr/>
                    <a:lstStyle/>
                    <a:p>
                      <a:pPr algn="l" fontAlgn="b"/>
                      <a:r>
                        <a:rPr lang="pl-PL" sz="3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fermy zlokalizowane na terenie strefy ochronnej</a:t>
                      </a: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411045"/>
                  </a:ext>
                </a:extLst>
              </a:tr>
              <a:tr h="95771">
                <a:tc>
                  <a:txBody>
                    <a:bodyPr/>
                    <a:lstStyle/>
                    <a:p>
                      <a:pPr algn="l" fontAlgn="b"/>
                      <a:r>
                        <a:rPr lang="pl-PL" sz="3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fermy zlokalizowane na terenie strefy objętej ograniczeniami</a:t>
                      </a:r>
                    </a:p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3025" marR="3025" marT="30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255754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508819B6-017D-4970-98FF-9B43018A4564}"/>
              </a:ext>
            </a:extLst>
          </p:cNvPr>
          <p:cNvSpPr txBox="1"/>
          <p:nvPr/>
        </p:nvSpPr>
        <p:spPr>
          <a:xfrm>
            <a:off x="2501561" y="188640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Lokalizacja ferm pow. 500 szt.</a:t>
            </a:r>
          </a:p>
        </p:txBody>
      </p:sp>
    </p:spTree>
    <p:extLst>
      <p:ext uri="{BB962C8B-B14F-4D97-AF65-F5344CB8AC3E}">
        <p14:creationId xmlns:p14="http://schemas.microsoft.com/office/powerpoint/2010/main" val="337611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7815237" cy="6525344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7812360" y="476672"/>
            <a:ext cx="1360903" cy="1296143"/>
            <a:chOff x="7907731" y="332656"/>
            <a:chExt cx="1360903" cy="1296143"/>
          </a:xfrm>
          <a:noFill/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870" y="440459"/>
              <a:ext cx="184567" cy="184567"/>
            </a:xfrm>
            <a:prstGeom prst="rect">
              <a:avLst/>
            </a:prstGeom>
            <a:grpFill/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692696"/>
              <a:ext cx="221556" cy="221556"/>
            </a:xfrm>
            <a:prstGeom prst="rect">
              <a:avLst/>
            </a:prstGeom>
            <a:grpFill/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874" y="980728"/>
              <a:ext cx="285750" cy="285750"/>
            </a:xfrm>
            <a:prstGeom prst="rect">
              <a:avLst/>
            </a:prstGeom>
            <a:grpFill/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731" y="1276762"/>
              <a:ext cx="352037" cy="352037"/>
            </a:xfrm>
            <a:prstGeom prst="rect">
              <a:avLst/>
            </a:prstGeom>
            <a:grpFill/>
          </p:spPr>
        </p:pic>
        <p:sp>
          <p:nvSpPr>
            <p:cNvPr id="9" name="pole tekstowe 8"/>
            <p:cNvSpPr txBox="1"/>
            <p:nvPr/>
          </p:nvSpPr>
          <p:spPr>
            <a:xfrm>
              <a:off x="8177932" y="332656"/>
              <a:ext cx="87876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500-1000</a:t>
              </a:r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8159437" y="606254"/>
              <a:ext cx="97013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1001-2000</a:t>
              </a: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8200782" y="914252"/>
              <a:ext cx="97013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2001-5000</a:t>
              </a: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8207125" y="1238185"/>
              <a:ext cx="106150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5001-20000</a:t>
              </a:r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08819B6-017D-4970-98FF-9B43018A4564}"/>
              </a:ext>
            </a:extLst>
          </p:cNvPr>
          <p:cNvSpPr txBox="1"/>
          <p:nvPr/>
        </p:nvSpPr>
        <p:spPr>
          <a:xfrm>
            <a:off x="827584" y="-36676"/>
            <a:ext cx="775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Lokalizacja ferm trzody chlewnej o obsadzie pow. 500 szt.</a:t>
            </a:r>
          </a:p>
        </p:txBody>
      </p:sp>
    </p:spTree>
    <p:extLst>
      <p:ext uri="{BB962C8B-B14F-4D97-AF65-F5344CB8AC3E}">
        <p14:creationId xmlns:p14="http://schemas.microsoft.com/office/powerpoint/2010/main" val="3587570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CBCDC32-D272-48DD-A1DE-D4414CB76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168C6F8-8A0C-47E7-B230-754255FC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5B9578A-3877-4503-A9F2-CEFC4EC85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15635"/>
              </p:ext>
            </p:extLst>
          </p:nvPr>
        </p:nvGraphicFramePr>
        <p:xfrm>
          <a:off x="395536" y="692696"/>
          <a:ext cx="6912768" cy="5932950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139137016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20469453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85634951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547688000"/>
                    </a:ext>
                  </a:extLst>
                </a:gridCol>
              </a:tblGrid>
              <a:tr h="133406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POWIAT</a:t>
                      </a:r>
                    </a:p>
                  </a:txBody>
                  <a:tcPr marL="5435" marR="5435" marT="54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MIEJSCOWOŚĆ</a:t>
                      </a:r>
                    </a:p>
                  </a:txBody>
                  <a:tcPr marL="5435" marR="5435" marT="54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GMINA</a:t>
                      </a:r>
                    </a:p>
                  </a:txBody>
                  <a:tcPr marL="5435" marR="5435" marT="54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OBSADA ŚWIŃ</a:t>
                      </a:r>
                    </a:p>
                  </a:txBody>
                  <a:tcPr marL="5435" marR="5435" marT="54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93491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Kielce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Śladków Duży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Chmielnik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19178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603162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Ostrowiec Św.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Przeuszyn 66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Ćmielów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9729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3446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Kielce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Łukowa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Chęciny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7454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52630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Pisary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Ożarów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5190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48656"/>
                  </a:ext>
                </a:extLst>
              </a:tr>
              <a:tr h="241465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Włoszczowa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Nieznanowice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Włoszczowa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#ADR!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499946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Pękosław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Wodzisław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3800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181211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Pińczów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Złota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Złota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3232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89005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Przezwody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Wodzisław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3214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303590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Wojnowice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Iwaniska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2786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79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Raków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2515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482740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Staszów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Oględów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Staszów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2454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633948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Jakubów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Imielno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2200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250857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Włoszczowa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Komorniki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Kluczewsko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2162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625861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Raków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2136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688125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Końskie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Modliszewice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Końskie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1988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618663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Krzczonów 87</a:t>
                      </a:r>
                    </a:p>
                  </a:txBody>
                  <a:tcPr marL="5435" marR="5435" marT="5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Opatowiec</a:t>
                      </a:r>
                    </a:p>
                  </a:txBody>
                  <a:tcPr marL="5435" marR="5435" marT="5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573353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Jakubów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Imielno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1767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57696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Lipnik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1581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36787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Krzczonów 87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Opatowiec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1549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598617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Opatkowice Drewniane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Imielno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1535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840872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Wojnowice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Iwaniska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1317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980927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Kaczyce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Lipnik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1260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19781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Busko- Zdrój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Gorysławice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Wiślica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1246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86020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Włoszczowa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Oleszno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Krasocin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1239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304881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Ciszyca Górna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Tarłów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1233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39698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Włoszczowa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Oleszno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Krasocin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1215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009710"/>
                  </a:ext>
                </a:extLst>
              </a:tr>
              <a:tr h="24146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Starachowice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Staw Kunowski, ul. Szkolna 3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Brody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5435" marR="5435" marT="54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389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Chwaścice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1132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492116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Helenówka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Imielno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48755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Węgleniec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1092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500004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Węgleniec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1089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847477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Kamienna 87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Opatowiec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1078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841372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Opatów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Wojnowice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Iwaniska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1075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708219"/>
                  </a:ext>
                </a:extLst>
              </a:tr>
              <a:tr h="241465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Busko- Zdrój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Widuchowa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Busko-Zdrój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1072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300038"/>
                  </a:ext>
                </a:extLst>
              </a:tr>
              <a:tr h="140077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Podlaszcze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Jędrzejów</a:t>
                      </a:r>
                    </a:p>
                  </a:txBody>
                  <a:tcPr marL="5435" marR="5435" marT="5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1041</a:t>
                      </a:r>
                    </a:p>
                  </a:txBody>
                  <a:tcPr marL="5435" marR="5435" marT="5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601200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F03C6AB3-A79D-4CBA-A5D0-0EB6AD90A6EB}"/>
              </a:ext>
            </a:extLst>
          </p:cNvPr>
          <p:cNvSpPr txBox="1"/>
          <p:nvPr/>
        </p:nvSpPr>
        <p:spPr>
          <a:xfrm>
            <a:off x="1250694" y="44624"/>
            <a:ext cx="670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Fermy trzody chlewnej o obsadzie pow. 1000 szt.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CF42F29-E771-4804-BCA7-856D41D80A6A}"/>
              </a:ext>
            </a:extLst>
          </p:cNvPr>
          <p:cNvSpPr/>
          <p:nvPr/>
        </p:nvSpPr>
        <p:spPr>
          <a:xfrm>
            <a:off x="7524328" y="836712"/>
            <a:ext cx="1440160" cy="3958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Strefa żółta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A72C12F-756A-4455-A716-21375495783B}"/>
              </a:ext>
            </a:extLst>
          </p:cNvPr>
          <p:cNvSpPr/>
          <p:nvPr/>
        </p:nvSpPr>
        <p:spPr>
          <a:xfrm>
            <a:off x="7524328" y="1412776"/>
            <a:ext cx="1440160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Strefa czerwona</a:t>
            </a:r>
          </a:p>
        </p:txBody>
      </p:sp>
    </p:spTree>
    <p:extLst>
      <p:ext uri="{BB962C8B-B14F-4D97-AF65-F5344CB8AC3E}">
        <p14:creationId xmlns:p14="http://schemas.microsoft.com/office/powerpoint/2010/main" val="411314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1791078-F0F0-449C-964A-F1114404E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7299" y="0"/>
            <a:ext cx="10401299" cy="6858000"/>
          </a:xfrm>
          <a:prstGeom prst="rect">
            <a:avLst/>
          </a:prstGeom>
        </p:spPr>
      </p:pic>
      <p:sp>
        <p:nvSpPr>
          <p:cNvPr id="7" name="Symbol zastępczy stopki 2">
            <a:extLst>
              <a:ext uri="{FF2B5EF4-FFF2-40B4-BE49-F238E27FC236}">
                <a16:creationId xmlns:a16="http://schemas.microsoft.com/office/drawing/2014/main" id="{E7B47E43-ADFA-471D-8417-719A218DB19C}"/>
              </a:ext>
            </a:extLst>
          </p:cNvPr>
          <p:cNvSpPr txBox="1">
            <a:spLocks/>
          </p:cNvSpPr>
          <p:nvPr/>
        </p:nvSpPr>
        <p:spPr>
          <a:xfrm>
            <a:off x="1289755" y="201262"/>
            <a:ext cx="5408240" cy="55277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 cap="sm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600" b="1" cap="none" dirty="0">
                <a:latin typeface="Verdana" panose="020B0604030504040204" pitchFamily="34" charset="0"/>
                <a:ea typeface="Verdana" panose="020B0604030504040204" pitchFamily="34" charset="0"/>
              </a:rPr>
              <a:t>Lokalizacja dużych ferm -</a:t>
            </a:r>
          </a:p>
          <a:p>
            <a:pPr algn="ctr">
              <a:defRPr/>
            </a:pPr>
            <a:r>
              <a:rPr lang="pl-PL" sz="1600" b="1" cap="none" dirty="0">
                <a:latin typeface="Verdana" panose="020B0604030504040204" pitchFamily="34" charset="0"/>
                <a:ea typeface="Verdana" panose="020B0604030504040204" pitchFamily="34" charset="0"/>
              </a:rPr>
              <a:t>w obszarze objętym ograniczeniami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bjaśnienie: linia 7">
            <a:extLst>
              <a:ext uri="{FF2B5EF4-FFF2-40B4-BE49-F238E27FC236}">
                <a16:creationId xmlns:a16="http://schemas.microsoft.com/office/drawing/2014/main" id="{01F5AE1E-2A4C-4A48-8DE6-833F5205CEC7}"/>
              </a:ext>
            </a:extLst>
          </p:cNvPr>
          <p:cNvSpPr/>
          <p:nvPr/>
        </p:nvSpPr>
        <p:spPr>
          <a:xfrm>
            <a:off x="5500694" y="2143116"/>
            <a:ext cx="1440160" cy="864096"/>
          </a:xfrm>
          <a:prstGeom prst="borderCallout1">
            <a:avLst>
              <a:gd name="adj1" fmla="val -8736"/>
              <a:gd name="adj2" fmla="val 2052"/>
              <a:gd name="adj3" fmla="val -74715"/>
              <a:gd name="adj4" fmla="val 500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100" dirty="0">
                <a:latin typeface="Verdana" panose="020B0604030504040204" pitchFamily="34" charset="0"/>
                <a:ea typeface="Verdana" panose="020B0604030504040204" pitchFamily="34" charset="0"/>
              </a:rPr>
              <a:t>Ciszyca Górna 27-515 </a:t>
            </a:r>
          </a:p>
          <a:p>
            <a:pPr algn="ctr"/>
            <a:r>
              <a:rPr lang="pl-PL" sz="1100" dirty="0">
                <a:latin typeface="Verdana" panose="020B0604030504040204" pitchFamily="34" charset="0"/>
                <a:ea typeface="Verdana" panose="020B0604030504040204" pitchFamily="34" charset="0"/>
              </a:rPr>
              <a:t>2 stada:</a:t>
            </a:r>
          </a:p>
          <a:p>
            <a:pPr algn="ctr"/>
            <a:r>
              <a:rPr lang="pl-PL" sz="1100" dirty="0">
                <a:latin typeface="Verdana" panose="020B0604030504040204" pitchFamily="34" charset="0"/>
                <a:ea typeface="Verdana" panose="020B0604030504040204" pitchFamily="34" charset="0"/>
              </a:rPr>
              <a:t>1233 świń</a:t>
            </a:r>
          </a:p>
          <a:p>
            <a:pPr algn="ctr"/>
            <a:r>
              <a:rPr lang="pl-PL" sz="1100" dirty="0">
                <a:latin typeface="Verdana" panose="020B0604030504040204" pitchFamily="34" charset="0"/>
                <a:ea typeface="Verdana" panose="020B0604030504040204" pitchFamily="34" charset="0"/>
              </a:rPr>
              <a:t>724 świnie</a:t>
            </a:r>
          </a:p>
        </p:txBody>
      </p:sp>
      <p:sp>
        <p:nvSpPr>
          <p:cNvPr id="9" name="Objaśnienie: linia 8">
            <a:extLst>
              <a:ext uri="{FF2B5EF4-FFF2-40B4-BE49-F238E27FC236}">
                <a16:creationId xmlns:a16="http://schemas.microsoft.com/office/drawing/2014/main" id="{CC8A9CF4-2595-49D9-A72F-4AA31FC43252}"/>
              </a:ext>
            </a:extLst>
          </p:cNvPr>
          <p:cNvSpPr/>
          <p:nvPr/>
        </p:nvSpPr>
        <p:spPr>
          <a:xfrm>
            <a:off x="4572000" y="4214818"/>
            <a:ext cx="1156250" cy="552774"/>
          </a:xfrm>
          <a:prstGeom prst="borderCallout1">
            <a:avLst>
              <a:gd name="adj1" fmla="val -8736"/>
              <a:gd name="adj2" fmla="val 2052"/>
              <a:gd name="adj3" fmla="val -96395"/>
              <a:gd name="adj4" fmla="val 5819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Cegielnia </a:t>
            </a:r>
          </a:p>
          <a:p>
            <a:pPr algn="ctr"/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27-515 </a:t>
            </a:r>
          </a:p>
          <a:p>
            <a:pPr algn="ctr"/>
            <a:r>
              <a:rPr lang="pl-PL" sz="1200" dirty="0">
                <a:latin typeface="Verdana" panose="020B0604030504040204" pitchFamily="34" charset="0"/>
                <a:ea typeface="Verdana" panose="020B0604030504040204" pitchFamily="34" charset="0"/>
              </a:rPr>
              <a:t>271 świń</a:t>
            </a:r>
          </a:p>
        </p:txBody>
      </p:sp>
    </p:spTree>
    <p:extLst>
      <p:ext uri="{BB962C8B-B14F-4D97-AF65-F5344CB8AC3E}">
        <p14:creationId xmlns:p14="http://schemas.microsoft.com/office/powerpoint/2010/main" val="375363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030663" y="657225"/>
            <a:ext cx="5113337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b="1" kern="0" spc="0" dirty="0">
                <a:solidFill>
                  <a:srgbClr val="065218"/>
                </a:solidFill>
                <a:latin typeface="Verdana"/>
                <a:cs typeface="Arial" panose="020B0604020202020204" pitchFamily="34" charset="0"/>
              </a:rPr>
              <a:t>Afrykański pomór świń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323E691-36E4-42C0-A2F6-74BD99ACEF97}"/>
              </a:ext>
            </a:extLst>
          </p:cNvPr>
          <p:cNvSpPr/>
          <p:nvPr/>
        </p:nvSpPr>
        <p:spPr>
          <a:xfrm>
            <a:off x="32111" y="1916832"/>
            <a:ext cx="89289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inherit"/>
              </a:rPr>
              <a:t>O chorobie ASF</a:t>
            </a:r>
          </a:p>
          <a:p>
            <a:endParaRPr lang="pl-PL" dirty="0">
              <a:solidFill>
                <a:srgbClr val="211F20"/>
              </a:solidFill>
              <a:latin typeface="inherit"/>
            </a:endParaRPr>
          </a:p>
          <a:p>
            <a:pPr algn="just"/>
            <a:r>
              <a:rPr lang="pl-PL" dirty="0">
                <a:solidFill>
                  <a:srgbClr val="211F20"/>
                </a:solidFill>
                <a:latin typeface="&amp;quot"/>
              </a:rPr>
              <a:t>Afrykański pomór świń (</a:t>
            </a:r>
            <a:r>
              <a:rPr lang="pl-PL" i="1" dirty="0" err="1">
                <a:solidFill>
                  <a:srgbClr val="211F20"/>
                </a:solidFill>
                <a:latin typeface="&amp;quot"/>
              </a:rPr>
              <a:t>African</a:t>
            </a:r>
            <a:r>
              <a:rPr lang="pl-PL" i="1" dirty="0">
                <a:solidFill>
                  <a:srgbClr val="211F20"/>
                </a:solidFill>
                <a:latin typeface="&amp;quot"/>
              </a:rPr>
              <a:t> </a:t>
            </a:r>
            <a:r>
              <a:rPr lang="pl-PL" i="1" dirty="0" err="1">
                <a:solidFill>
                  <a:srgbClr val="211F20"/>
                </a:solidFill>
                <a:latin typeface="&amp;quot"/>
              </a:rPr>
              <a:t>Swine</a:t>
            </a:r>
            <a:r>
              <a:rPr lang="pl-PL" i="1" dirty="0">
                <a:solidFill>
                  <a:srgbClr val="211F20"/>
                </a:solidFill>
                <a:latin typeface="&amp;quot"/>
              </a:rPr>
              <a:t> Fever</a:t>
            </a:r>
            <a:r>
              <a:rPr lang="pl-PL" dirty="0">
                <a:solidFill>
                  <a:srgbClr val="211F20"/>
                </a:solidFill>
                <a:latin typeface="&amp;quot"/>
              </a:rPr>
              <a:t> - ASF) to szybko szerząca się, zakaźna choroba wirusowa, na którą podatne są świnie domowe , </a:t>
            </a:r>
            <a:r>
              <a:rPr lang="pl-PL" dirty="0" err="1">
                <a:solidFill>
                  <a:srgbClr val="211F20"/>
                </a:solidFill>
                <a:latin typeface="&amp;quot"/>
              </a:rPr>
              <a:t>świniodziki</a:t>
            </a:r>
            <a:r>
              <a:rPr lang="pl-PL" dirty="0">
                <a:solidFill>
                  <a:srgbClr val="211F20"/>
                </a:solidFill>
                <a:latin typeface="&amp;quot"/>
              </a:rPr>
              <a:t> oraz dziki. W przypadku wystąpienia ASF w stadzie dochodzi do dużych spadków w produkcji: zakażenie przebiega powoli i obejmuje znaczny odsetek zwierząt w stadzie, przy czym śmiertelność zwierząt sięga nawet 100%. </a:t>
            </a:r>
          </a:p>
          <a:p>
            <a:pPr algn="just"/>
            <a:r>
              <a:rPr lang="pl-PL" dirty="0">
                <a:solidFill>
                  <a:srgbClr val="211F20"/>
                </a:solidFill>
                <a:latin typeface="&amp;quot"/>
              </a:rPr>
              <a:t>Zgodnie z OIE przyjmuje się, że okres inkubacji choroby wynosi 15 dni (okres inkubacji w środowisku naturalnym: 4-19 dni, w przypadku choroby o ostrym przebiegu: 3-4 dni).</a:t>
            </a:r>
          </a:p>
          <a:p>
            <a:pPr algn="just"/>
            <a:r>
              <a:rPr lang="pl-PL" dirty="0">
                <a:solidFill>
                  <a:srgbClr val="211F20"/>
                </a:solidFill>
                <a:latin typeface="&amp;quot"/>
              </a:rPr>
              <a:t>Wirus jest wyjątkowo odporny na działanie niskich temperatur i zachowuje właściwości zakaźne we krwi, kale, tkankach (zwłaszcza surowych, niedogotowanych produktów z mięsa wieprzowego lub dzików) przez okres nawet 3-6 miesięcy.</a:t>
            </a:r>
          </a:p>
        </p:txBody>
      </p:sp>
    </p:spTree>
    <p:extLst>
      <p:ext uri="{BB962C8B-B14F-4D97-AF65-F5344CB8AC3E}">
        <p14:creationId xmlns:p14="http://schemas.microsoft.com/office/powerpoint/2010/main" val="1974677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249074"/>
            <a:ext cx="4392488" cy="292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763687" y="548680"/>
            <a:ext cx="6449835" cy="576064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l-PL" kern="0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Odstrzał dzików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824064"/>
            <a:ext cx="4420888" cy="2485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dtytuł 6">
            <a:extLst>
              <a:ext uri="{FF2B5EF4-FFF2-40B4-BE49-F238E27FC236}">
                <a16:creationId xmlns:a16="http://schemas.microsoft.com/office/drawing/2014/main" id="{49C9B3E3-9F1A-4F6A-8853-C8D669A84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337" y="5435649"/>
            <a:ext cx="3277656" cy="1126283"/>
          </a:xfrm>
        </p:spPr>
        <p:txBody>
          <a:bodyPr/>
          <a:lstStyle/>
          <a:p>
            <a:endParaRPr lang="pl-PL" dirty="0"/>
          </a:p>
          <a:p>
            <a:r>
              <a:rPr lang="pl-PL" dirty="0"/>
              <a:t>Jaromir </a:t>
            </a:r>
            <a:r>
              <a:rPr lang="pl-PL" dirty="0" err="1"/>
              <a:t>Kobos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411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00101" y="188640"/>
            <a:ext cx="6884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Odstrzał dzików w rozbiciu na miesiące</a:t>
            </a:r>
          </a:p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wykonany przez Zarząd Okręgowy PZŁ Kielce 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294059"/>
              </p:ext>
            </p:extLst>
          </p:nvPr>
        </p:nvGraphicFramePr>
        <p:xfrm>
          <a:off x="1000102" y="1052736"/>
          <a:ext cx="7244308" cy="5721334"/>
        </p:xfrm>
        <a:graphic>
          <a:graphicData uri="http://schemas.openxmlformats.org/drawingml/2006/table">
            <a:tbl>
              <a:tblPr/>
              <a:tblGrid>
                <a:gridCol w="92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1219789109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929409537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3273213877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624986070"/>
                    </a:ext>
                  </a:extLst>
                </a:gridCol>
                <a:gridCol w="6316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Powiat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SUMA Odstrzałów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16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miesiąc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kwiecień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maj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czerwiec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lipiec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sierpień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wrzesień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październik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listopad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grudzień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SUMA Odstrzałów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buski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17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17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245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jędrzejowski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392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kazimierski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kielecki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148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990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konecki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163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962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ostrowiecki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pińczowski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332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skarżyski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47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36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starachowice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47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419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6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włoszczowski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34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448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3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RAZEM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273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407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448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542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661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685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649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4558</a:t>
                      </a:r>
                    </a:p>
                  </a:txBody>
                  <a:tcPr marL="7157" marR="7157" marT="71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30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57291" y="188640"/>
            <a:ext cx="6527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Odstrzał dzików w rozbiciu na miesiące</a:t>
            </a:r>
          </a:p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wykonany przez Zarząd Okręgowy PZŁ Kielce</a:t>
            </a:r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259632" y="1110547"/>
            <a:ext cx="6912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 odstrzelonych sztuk przez 9 miesięcy - 4558 </a:t>
            </a: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499196"/>
              </p:ext>
            </p:extLst>
          </p:nvPr>
        </p:nvGraphicFramePr>
        <p:xfrm>
          <a:off x="107504" y="1418324"/>
          <a:ext cx="8928992" cy="5272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702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62318"/>
              </p:ext>
            </p:extLst>
          </p:nvPr>
        </p:nvGraphicFramePr>
        <p:xfrm>
          <a:off x="467544" y="1352491"/>
          <a:ext cx="8064895" cy="4103744"/>
        </p:xfrm>
        <a:graphic>
          <a:graphicData uri="http://schemas.openxmlformats.org/drawingml/2006/table">
            <a:tbl>
              <a:tblPr/>
              <a:tblGrid>
                <a:gridCol w="119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652647738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818512442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1236461843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1626945496"/>
                    </a:ext>
                  </a:extLst>
                </a:gridCol>
                <a:gridCol w="6872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9544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Powiat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96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Odstrzał dzików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Odstrzałów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9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miesiąc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kwiecień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czerwiec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lipiec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sierpień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wrzesień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964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Październik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listopad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grudzień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Odstrzałów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0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opatowski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36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44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43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79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92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104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134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657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0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sandomierski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32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25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38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42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42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47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368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0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staszowski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38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27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78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75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84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51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563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7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RAZEM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111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81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159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221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227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209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235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255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1588</a:t>
                      </a: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1331640" y="260648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Odstrzał dzików w rozbiciu na miesiące</a:t>
            </a:r>
          </a:p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wykonany przez Zarząd Okręgowy PZŁ Tarnobrzeg</a:t>
            </a:r>
          </a:p>
        </p:txBody>
      </p:sp>
    </p:spTree>
    <p:extLst>
      <p:ext uri="{BB962C8B-B14F-4D97-AF65-F5344CB8AC3E}">
        <p14:creationId xmlns:p14="http://schemas.microsoft.com/office/powerpoint/2010/main" val="722996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87624" y="118373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Odstrzał dzików w rozbiciu na miesiące</a:t>
            </a:r>
          </a:p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wykonany przez Zarząd Okręgowy PZŁ Tarnobrzeg</a:t>
            </a:r>
          </a:p>
        </p:txBody>
      </p:sp>
      <p:sp>
        <p:nvSpPr>
          <p:cNvPr id="4" name="Prostokąt 3"/>
          <p:cNvSpPr/>
          <p:nvPr/>
        </p:nvSpPr>
        <p:spPr>
          <a:xfrm>
            <a:off x="1221315" y="836712"/>
            <a:ext cx="6912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 odstrzelonych sztuk przez 9 miesięcy - 1588  </a:t>
            </a: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749174"/>
              </p:ext>
            </p:extLst>
          </p:nvPr>
        </p:nvGraphicFramePr>
        <p:xfrm>
          <a:off x="107504" y="1216497"/>
          <a:ext cx="8928992" cy="549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3585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28596" y="404664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Suma odstrzałów od kwietnia do grudnia 2019 </a:t>
            </a:r>
          </a:p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Zarząd Okręgowy PZŁ Kielce, Zarząd Okręgowy PZŁ Tarnobrzeg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8FAAAF63-4BE0-4AA9-97E2-E7D683BDB4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727792"/>
              </p:ext>
            </p:extLst>
          </p:nvPr>
        </p:nvGraphicFramePr>
        <p:xfrm>
          <a:off x="611560" y="2057400"/>
          <a:ext cx="7560840" cy="425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2565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0954C35-E2B3-4AA8-ABA2-2F73F70F4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06110"/>
              </p:ext>
            </p:extLst>
          </p:nvPr>
        </p:nvGraphicFramePr>
        <p:xfrm>
          <a:off x="1" y="77546"/>
          <a:ext cx="9143999" cy="6722236"/>
        </p:xfrm>
        <a:graphic>
          <a:graphicData uri="http://schemas.openxmlformats.org/drawingml/2006/table">
            <a:tbl>
              <a:tblPr/>
              <a:tblGrid>
                <a:gridCol w="1212359">
                  <a:extLst>
                    <a:ext uri="{9D8B030D-6E8A-4147-A177-3AD203B41FA5}">
                      <a16:colId xmlns:a16="http://schemas.microsoft.com/office/drawing/2014/main" val="3971883512"/>
                    </a:ext>
                  </a:extLst>
                </a:gridCol>
                <a:gridCol w="1622699">
                  <a:extLst>
                    <a:ext uri="{9D8B030D-6E8A-4147-A177-3AD203B41FA5}">
                      <a16:colId xmlns:a16="http://schemas.microsoft.com/office/drawing/2014/main" val="1083839350"/>
                    </a:ext>
                  </a:extLst>
                </a:gridCol>
                <a:gridCol w="1217024">
                  <a:extLst>
                    <a:ext uri="{9D8B030D-6E8A-4147-A177-3AD203B41FA5}">
                      <a16:colId xmlns:a16="http://schemas.microsoft.com/office/drawing/2014/main" val="2403346932"/>
                    </a:ext>
                  </a:extLst>
                </a:gridCol>
                <a:gridCol w="1217024">
                  <a:extLst>
                    <a:ext uri="{9D8B030D-6E8A-4147-A177-3AD203B41FA5}">
                      <a16:colId xmlns:a16="http://schemas.microsoft.com/office/drawing/2014/main" val="1945625963"/>
                    </a:ext>
                  </a:extLst>
                </a:gridCol>
                <a:gridCol w="1217024">
                  <a:extLst>
                    <a:ext uri="{9D8B030D-6E8A-4147-A177-3AD203B41FA5}">
                      <a16:colId xmlns:a16="http://schemas.microsoft.com/office/drawing/2014/main" val="2848336255"/>
                    </a:ext>
                  </a:extLst>
                </a:gridCol>
                <a:gridCol w="1217024">
                  <a:extLst>
                    <a:ext uri="{9D8B030D-6E8A-4147-A177-3AD203B41FA5}">
                      <a16:colId xmlns:a16="http://schemas.microsoft.com/office/drawing/2014/main" val="1028511575"/>
                    </a:ext>
                  </a:extLst>
                </a:gridCol>
                <a:gridCol w="1440845">
                  <a:extLst>
                    <a:ext uri="{9D8B030D-6E8A-4147-A177-3AD203B41FA5}">
                      <a16:colId xmlns:a16="http://schemas.microsoft.com/office/drawing/2014/main" val="1329232064"/>
                    </a:ext>
                  </a:extLst>
                </a:gridCol>
              </a:tblGrid>
              <a:tr h="325131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Populacja dzików / odstrzał  w roku 2019 </a:t>
                      </a:r>
                    </a:p>
                  </a:txBody>
                  <a:tcPr marL="131100" marR="131100" marT="65550" marB="655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39932"/>
                  </a:ext>
                </a:extLst>
              </a:tr>
              <a:tr h="319325">
                <a:tc rowSpan="2">
                  <a:txBody>
                    <a:bodyPr/>
                    <a:lstStyle/>
                    <a:p>
                      <a:endParaRPr lang="pl-PL" dirty="0"/>
                    </a:p>
                  </a:txBody>
                  <a:tcPr marL="131100" marR="131100" marT="65550" marB="655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Powiat</a:t>
                      </a:r>
                    </a:p>
                  </a:txBody>
                  <a:tcPr marL="131100" marR="131100" marT="65550" marB="655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 gospodarczy 2019/2020</a:t>
                      </a:r>
                    </a:p>
                  </a:txBody>
                  <a:tcPr marL="131100" marR="131100" marT="65550" marB="655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RAZEM ODSTRZELONE </a:t>
                      </a:r>
                    </a:p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2019 (kwiecień – grudzień)</a:t>
                      </a:r>
                    </a:p>
                  </a:txBody>
                  <a:tcPr marL="131100" marR="131100" marT="65550" marB="655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4394"/>
                  </a:ext>
                </a:extLst>
              </a:tr>
              <a:tr h="5971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dzików w powiecie stan populacji na 10.03.2019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liczba dzików na 1 km ² wg stanu na 10.03.2019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Planowana ilość dzików przed okresem polowań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odstrzału minimalny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849614"/>
                  </a:ext>
                </a:extLst>
              </a:tr>
              <a:tr h="31932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PZŁ   Kielce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buski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223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152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245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427343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jędrzejowski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165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0,14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440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324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392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793890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kazimierski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0,07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73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43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7966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kielecki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351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851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656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990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845174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konecki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215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0,22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541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465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962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218161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ostrowiecki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178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30829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pińczowski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227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177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332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492648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skarżyski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147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0,47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284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250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299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123570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starachowicki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238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0,48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515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460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419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72222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włoszczowski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134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326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245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448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887804"/>
                  </a:ext>
                </a:extLst>
              </a:tr>
              <a:tr h="319325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PZŁ Tarnobrzeg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opatowski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181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419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346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657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407244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sandomierski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0,09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165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368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20670"/>
                  </a:ext>
                </a:extLst>
              </a:tr>
              <a:tr h="3193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staszowski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126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0,12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422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341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563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53170"/>
                  </a:ext>
                </a:extLst>
              </a:tr>
              <a:tr h="112044"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47" marR="5147" marT="514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7" marR="5147" marT="51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7" marR="5147" marT="51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7" marR="5147" marT="51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7" marR="5147" marT="51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7" marR="5147" marT="51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47" marR="5147" marT="514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38935"/>
                  </a:ext>
                </a:extLst>
              </a:tr>
              <a:tr h="2587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PZŁ Kielce  Razem </a:t>
                      </a:r>
                    </a:p>
                  </a:txBody>
                  <a:tcPr marL="131100" marR="131100" marT="65550" marB="655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2899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607055"/>
                  </a:ext>
                </a:extLst>
              </a:tr>
              <a:tr h="2587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PZŁ Tarnobrzeg </a:t>
                      </a:r>
                    </a:p>
                  </a:txBody>
                  <a:tcPr marL="131100" marR="131100" marT="65550" marB="655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1588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082311"/>
                  </a:ext>
                </a:extLst>
              </a:tr>
              <a:tr h="2421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Województwo </a:t>
                      </a:r>
                    </a:p>
                  </a:txBody>
                  <a:tcPr marL="131100" marR="131100" marT="65550" marB="655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1917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4664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3705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6146</a:t>
                      </a:r>
                    </a:p>
                  </a:txBody>
                  <a:tcPr marL="5147" marR="5147" marT="51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316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021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0401460B-8AA8-476D-9E2E-196FAD8E48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508880"/>
              </p:ext>
            </p:extLst>
          </p:nvPr>
        </p:nvGraphicFramePr>
        <p:xfrm>
          <a:off x="619125" y="1484784"/>
          <a:ext cx="7905749" cy="471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F64465B1-850E-4C23-AB90-7B0ABB27C16B}"/>
              </a:ext>
            </a:extLst>
          </p:cNvPr>
          <p:cNvSpPr/>
          <p:nvPr/>
        </p:nvSpPr>
        <p:spPr>
          <a:xfrm>
            <a:off x="1832312" y="504453"/>
            <a:ext cx="5479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b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 i wykonanie odstrzału w 2019 roku</a:t>
            </a:r>
          </a:p>
        </p:txBody>
      </p:sp>
    </p:spTree>
    <p:extLst>
      <p:ext uri="{BB962C8B-B14F-4D97-AF65-F5344CB8AC3E}">
        <p14:creationId xmlns:p14="http://schemas.microsoft.com/office/powerpoint/2010/main" val="557957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64465B1-850E-4C23-AB90-7B0ABB27C16B}"/>
              </a:ext>
            </a:extLst>
          </p:cNvPr>
          <p:cNvSpPr/>
          <p:nvPr/>
        </p:nvSpPr>
        <p:spPr>
          <a:xfrm>
            <a:off x="-36773" y="44624"/>
            <a:ext cx="9217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b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 padłych i odstrzelonych dzików w „żółtej strefie” – 2019r.</a:t>
            </a:r>
          </a:p>
        </p:txBody>
      </p:sp>
      <p:sp>
        <p:nvSpPr>
          <p:cNvPr id="3" name="Elipsa 2"/>
          <p:cNvSpPr/>
          <p:nvPr/>
        </p:nvSpPr>
        <p:spPr>
          <a:xfrm>
            <a:off x="7812360" y="5486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7812360" y="836712"/>
            <a:ext cx="144016" cy="144016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7812360" y="1124744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7956376" y="416380"/>
            <a:ext cx="10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odstrzelone</a:t>
            </a:r>
            <a:endParaRPr lang="pl-PL" sz="1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943313" y="714182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powypadkowe</a:t>
            </a:r>
            <a:endParaRPr lang="pl-PL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953308" y="103299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padłe</a:t>
            </a: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4" y="404664"/>
            <a:ext cx="7587861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58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64465B1-850E-4C23-AB90-7B0ABB27C16B}"/>
              </a:ext>
            </a:extLst>
          </p:cNvPr>
          <p:cNvSpPr/>
          <p:nvPr/>
        </p:nvSpPr>
        <p:spPr>
          <a:xfrm>
            <a:off x="-34369" y="44624"/>
            <a:ext cx="921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b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 padłych i odstrzelonych dzików w „żółtej strefie” – 2019 r.</a:t>
            </a:r>
          </a:p>
        </p:txBody>
      </p:sp>
      <p:sp>
        <p:nvSpPr>
          <p:cNvPr id="3" name="Elipsa 2"/>
          <p:cNvSpPr/>
          <p:nvPr/>
        </p:nvSpPr>
        <p:spPr>
          <a:xfrm>
            <a:off x="7812360" y="5486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7812360" y="836712"/>
            <a:ext cx="144016" cy="144016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7812360" y="1124744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7956376" y="416380"/>
            <a:ext cx="10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odstrzelone</a:t>
            </a:r>
            <a:endParaRPr lang="pl-PL" sz="1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943313" y="714182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powypadkowe</a:t>
            </a:r>
            <a:endParaRPr lang="pl-PL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953308" y="103299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padłe</a:t>
            </a:r>
            <a:endParaRPr lang="pl-PL" sz="1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64" y="413956"/>
            <a:ext cx="6006514" cy="64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96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030663" y="657225"/>
            <a:ext cx="5113337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b="1" kern="0" spc="0" dirty="0">
                <a:solidFill>
                  <a:srgbClr val="065218"/>
                </a:solidFill>
                <a:latin typeface="Verdana"/>
                <a:cs typeface="Arial" panose="020B0604020202020204" pitchFamily="34" charset="0"/>
              </a:rPr>
              <a:t>Afrykański pomór świń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323E691-36E4-42C0-A2F6-74BD99ACEF97}"/>
              </a:ext>
            </a:extLst>
          </p:cNvPr>
          <p:cNvSpPr/>
          <p:nvPr/>
        </p:nvSpPr>
        <p:spPr>
          <a:xfrm>
            <a:off x="-35597" y="1639613"/>
            <a:ext cx="892899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&amp;quot"/>
              </a:rPr>
              <a:t>Zagrożenie dla ludzi</a:t>
            </a:r>
          </a:p>
          <a:p>
            <a:endParaRPr lang="pl-PL" dirty="0">
              <a:solidFill>
                <a:schemeClr val="accent5">
                  <a:lumMod val="75000"/>
                </a:schemeClr>
              </a:solidFill>
              <a:latin typeface="&amp;quot"/>
            </a:endParaRPr>
          </a:p>
          <a:p>
            <a:r>
              <a:rPr lang="pl-PL" dirty="0">
                <a:solidFill>
                  <a:srgbClr val="211F20"/>
                </a:solidFill>
                <a:latin typeface="&amp;quot"/>
              </a:rPr>
              <a:t>Ludzie nie są wrażliwi na zakażenie wirusem ASF, w związku z czym choroba ta nie stwarza zagrożenia dla ich zdrowia lub życia.</a:t>
            </a:r>
          </a:p>
          <a:p>
            <a:endParaRPr lang="pl-PL" sz="1000" dirty="0">
              <a:solidFill>
                <a:srgbClr val="211F20"/>
              </a:solidFill>
              <a:latin typeface="&amp;quot"/>
            </a:endParaRPr>
          </a:p>
          <a:p>
            <a:pPr algn="just"/>
            <a:r>
              <a:rPr lang="pl-PL" dirty="0">
                <a:solidFill>
                  <a:schemeClr val="accent5">
                    <a:lumMod val="75000"/>
                  </a:schemeClr>
                </a:solidFill>
                <a:latin typeface="&amp;quot"/>
              </a:rPr>
              <a:t>Drogi zakażenia</a:t>
            </a:r>
          </a:p>
          <a:p>
            <a:pPr algn="just"/>
            <a:endParaRPr lang="pl-PL" sz="1000" dirty="0">
              <a:solidFill>
                <a:srgbClr val="012736"/>
              </a:solidFill>
              <a:latin typeface="&amp;quot"/>
            </a:endParaRPr>
          </a:p>
          <a:p>
            <a:pPr algn="just"/>
            <a:r>
              <a:rPr lang="pl-PL" dirty="0">
                <a:solidFill>
                  <a:srgbClr val="211F20"/>
                </a:solidFill>
                <a:latin typeface="&amp;quot"/>
              </a:rPr>
              <a:t>Najczęstszym sposobem zakażenia zwierząt jest bezpośredni lub pośredni kontakt ze zwierzętami zakażonymi. Rozprzestrzenianie się wirusa jest stosunkowo łatwe za pośrednictwem osób i pojazdów odwiedzających gospodarstwo, skażonego sprzętu i narzędzi, zwierząt mających swobodny dostęp do gospodarstwa (gryzonie, koty, psy), jak również przez skażoną paszę, wodę oraz skarmianie zwierząt odpadami kuchennymi (zlewkami) zawierającymi nieprzetworzone mięso zakażonych świń lub dzików. 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1A582B-10CD-436A-8EA7-CFE3E2800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1670" y="5059921"/>
            <a:ext cx="5227504" cy="17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9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741"/>
            <a:ext cx="9144000" cy="461851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64465B1-850E-4C23-AB90-7B0ABB27C16B}"/>
              </a:ext>
            </a:extLst>
          </p:cNvPr>
          <p:cNvSpPr/>
          <p:nvPr/>
        </p:nvSpPr>
        <p:spPr>
          <a:xfrm>
            <a:off x="844062" y="332656"/>
            <a:ext cx="7455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fontAlgn="b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Korytarze ekologiczne na terenie woj. świętokrzyskiego</a:t>
            </a:r>
          </a:p>
        </p:txBody>
      </p:sp>
    </p:spTree>
    <p:extLst>
      <p:ext uri="{BB962C8B-B14F-4D97-AF65-F5344CB8AC3E}">
        <p14:creationId xmlns:p14="http://schemas.microsoft.com/office/powerpoint/2010/main" val="584927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B9046FC-EAE2-4782-ABD0-6245129ADF5F}"/>
              </a:ext>
            </a:extLst>
          </p:cNvPr>
          <p:cNvSpPr/>
          <p:nvPr/>
        </p:nvSpPr>
        <p:spPr>
          <a:xfrm>
            <a:off x="1835696" y="92531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Verdana" panose="020B0604030504040204" pitchFamily="34" charset="0"/>
                <a:ea typeface="Verdana" panose="020B0604030504040204" pitchFamily="34" charset="0"/>
              </a:rPr>
              <a:t>Lokalizacja chłodni - stan na 09.01.2020</a:t>
            </a:r>
            <a:endParaRPr lang="pl-PL" sz="12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66B2A2C-7860-4386-885B-D61738408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929995"/>
              </p:ext>
            </p:extLst>
          </p:nvPr>
        </p:nvGraphicFramePr>
        <p:xfrm>
          <a:off x="179512" y="376420"/>
          <a:ext cx="8784977" cy="6371213"/>
        </p:xfrm>
        <a:graphic>
          <a:graphicData uri="http://schemas.openxmlformats.org/drawingml/2006/table">
            <a:tbl>
              <a:tblPr/>
              <a:tblGrid>
                <a:gridCol w="1137122">
                  <a:extLst>
                    <a:ext uri="{9D8B030D-6E8A-4147-A177-3AD203B41FA5}">
                      <a16:colId xmlns:a16="http://schemas.microsoft.com/office/drawing/2014/main" val="3119887051"/>
                    </a:ext>
                  </a:extLst>
                </a:gridCol>
                <a:gridCol w="1165485">
                  <a:extLst>
                    <a:ext uri="{9D8B030D-6E8A-4147-A177-3AD203B41FA5}">
                      <a16:colId xmlns:a16="http://schemas.microsoft.com/office/drawing/2014/main" val="2402677151"/>
                    </a:ext>
                  </a:extLst>
                </a:gridCol>
                <a:gridCol w="2622343">
                  <a:extLst>
                    <a:ext uri="{9D8B030D-6E8A-4147-A177-3AD203B41FA5}">
                      <a16:colId xmlns:a16="http://schemas.microsoft.com/office/drawing/2014/main" val="2278922689"/>
                    </a:ext>
                  </a:extLst>
                </a:gridCol>
                <a:gridCol w="1199006">
                  <a:extLst>
                    <a:ext uri="{9D8B030D-6E8A-4147-A177-3AD203B41FA5}">
                      <a16:colId xmlns:a16="http://schemas.microsoft.com/office/drawing/2014/main" val="2792692324"/>
                    </a:ext>
                  </a:extLst>
                </a:gridCol>
                <a:gridCol w="2661021">
                  <a:extLst>
                    <a:ext uri="{9D8B030D-6E8A-4147-A177-3AD203B41FA5}">
                      <a16:colId xmlns:a16="http://schemas.microsoft.com/office/drawing/2014/main" val="4250580812"/>
                    </a:ext>
                  </a:extLst>
                </a:gridCol>
              </a:tblGrid>
              <a:tr h="4509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Powiat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Liczba chłodni w posiadaniu PLW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Lokalizacja chłodni (miejscowość, ew. adres)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Liczba chłodni w posiadaniu PZŁ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Lokalizacja chłodni (miejscowość, ew. adres)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83552"/>
                  </a:ext>
                </a:extLst>
              </a:tr>
              <a:tr h="2857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Busko Zdrój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 szt. - PIW Busko ul. Objazdowa 11 (2x 15 dzików)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279409"/>
                  </a:ext>
                </a:extLst>
              </a:tr>
              <a:tr h="4519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Jędrzejów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przekazana do PIW Ostrowiec</a:t>
                      </a:r>
                      <a:b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2 - przekazana do PIW Sandomierz                           3 - PIW Jędrzejów, ul. Głowackiego 16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82109"/>
                  </a:ext>
                </a:extLst>
              </a:tr>
              <a:tr h="2349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Kazimierza Wielka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 szt. - Wojciechów 134, Kazimierza Wielka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142145"/>
                  </a:ext>
                </a:extLst>
              </a:tr>
              <a:tr h="69226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Kielce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Kielce 25-116,  ul. Ściegiennego 203, 2 - ŚPN ul. Suchedniowska 4, 26-010 Bodzentyn, 3 - Podgórze 15, 26-010 Bodzentyn, 4 - ul. Sienkiewicza 146, 26-021 Daleszyce, 5 - Lechówek 13a, 26-025 Łagów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269715"/>
                  </a:ext>
                </a:extLst>
              </a:tr>
              <a:tr h="3493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Końskie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PIW Końskie, ul. Kielecka 5 (jeszcze 1 ma przyjść)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Nadleśnictwo Barycz - Bębnów 15 (na 1 sztukę)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256894"/>
                  </a:ext>
                </a:extLst>
              </a:tr>
              <a:tr h="6012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Opatów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 szt. - Szymanówka 4a, 27-530 Ożarów (czerwona strefa),  2 szt. - Żurawniki 35, 27-540 Lipnik (strefa żółta), 2 szt. - PIW Opatów, ul. Partyzantów 46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137938"/>
                  </a:ext>
                </a:extLst>
              </a:tr>
              <a:tr h="6012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Ostrowiec Świętokrzyski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przekazana przez PIW Jędrzejów, ul. Strumyk 1, 27-415 Kunów (tam też punkt skupu dziczyzny) 2 - Smyków 3, 27-440 Ćmielów (tam też punkt skupu), 3 - PIW Ostrowiec, os. Słoneczne 5A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085744"/>
                  </a:ext>
                </a:extLst>
              </a:tr>
              <a:tr h="2730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Pińczów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OHZ Bogucice Włochy 79, 28-400 Pińczów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OHZ Bogucice - Włochy 79, 28-400 Pińczów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649227"/>
                  </a:ext>
                </a:extLst>
              </a:tr>
              <a:tr h="7325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Sandomierz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Przekazana przez PIW Jędrzejów - Czyżów Plebański 38, 27-630 Zawichost , 2 - Z rezerw materiałowych - Nowy Kamień 93, 27-600 Sandomierz, 3 - Dacharzów 18, 27-612 Wilczyce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1. K.Ł. Bażant - Romanówka 14, 27-620 Dwikozy,               2. K.Ł. Ziemia Sandomierska - Beszyce, 27-660 Koprzywnica , 3. Prywatna - Radoszki 42, Wilczyce (zastąpiona zamówioną)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994158"/>
                  </a:ext>
                </a:extLst>
              </a:tr>
              <a:tr h="34295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Skarżysko Kamienna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 szt. - ul. Warszawska 95, 26-110 Skarżysko Kamienna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940094"/>
                  </a:ext>
                </a:extLst>
              </a:tr>
              <a:tr h="4519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Starachowice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1 - Styków, 27-230 Brody (żółta strefa), 2 - Nadleśnictwo Lubienia, ul. Starachowicka 55, 27-230 Brody (żółta strefa) (awaria, w naprawie)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686150"/>
                  </a:ext>
                </a:extLst>
              </a:tr>
              <a:tr h="4519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Staszów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 szt. - PIW Staszów, ul. Wojska Polskiego 1, 1 - Kolonia Pęcławksa 31, Bogoria, 1 - Mokre 40, 28-225 Szydłów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760465"/>
                  </a:ext>
                </a:extLst>
              </a:tr>
              <a:tr h="24768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Włoszczowa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 szt. - ul. Podzamcze 25, 29-100 Włoszczowa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-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307475"/>
                  </a:ext>
                </a:extLst>
              </a:tr>
              <a:tr h="2032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FF0000"/>
                          </a:solidFill>
                          <a:effectLst/>
                          <a:latin typeface="Czcionka tekstu podstawowego"/>
                        </a:rPr>
                        <a:t>SUMA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FF0000"/>
                          </a:solidFill>
                          <a:effectLst/>
                          <a:latin typeface="Czcionka tekstu podstawowego"/>
                        </a:rPr>
                        <a:t>34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FF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FF0000"/>
                          </a:solidFill>
                          <a:effectLst/>
                          <a:latin typeface="Czcionka tekstu podstawowego"/>
                        </a:rPr>
                        <a:t>4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4477" marR="4477" marT="44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11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903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B9046FC-EAE2-4782-ABD0-6245129ADF5F}"/>
              </a:ext>
            </a:extLst>
          </p:cNvPr>
          <p:cNvSpPr/>
          <p:nvPr/>
        </p:nvSpPr>
        <p:spPr>
          <a:xfrm>
            <a:off x="1835696" y="92531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Verdana" panose="020B0604030504040204" pitchFamily="34" charset="0"/>
                <a:ea typeface="Verdana" panose="020B0604030504040204" pitchFamily="34" charset="0"/>
              </a:rPr>
              <a:t>Lokalizacja chłodni - stan na 09.01.2020</a:t>
            </a:r>
            <a:endParaRPr lang="pl-PL" sz="1200" dirty="0"/>
          </a:p>
        </p:txBody>
      </p:sp>
      <p:sp>
        <p:nvSpPr>
          <p:cNvPr id="6" name="Elipsa 5"/>
          <p:cNvSpPr/>
          <p:nvPr/>
        </p:nvSpPr>
        <p:spPr>
          <a:xfrm>
            <a:off x="1043608" y="369530"/>
            <a:ext cx="216024" cy="2160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4608004" y="36953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1331640" y="260648"/>
            <a:ext cx="188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posiadaniu PLW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824028" y="260648"/>
            <a:ext cx="180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posiadaniu PZŁ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04856" cy="62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05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LOGO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B9046FC-EAE2-4782-ABD0-6245129ADF5F}"/>
              </a:ext>
            </a:extLst>
          </p:cNvPr>
          <p:cNvSpPr/>
          <p:nvPr/>
        </p:nvSpPr>
        <p:spPr>
          <a:xfrm>
            <a:off x="1835696" y="92531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latin typeface="Verdana" panose="020B0604030504040204" pitchFamily="34" charset="0"/>
                <a:ea typeface="Verdana" panose="020B0604030504040204" pitchFamily="34" charset="0"/>
              </a:rPr>
              <a:t>Lokalizacja chłodni oraz punkty skupu dziczyzny - stan na 09.01.2020</a:t>
            </a:r>
            <a:endParaRPr lang="pl-PL" sz="1200" dirty="0"/>
          </a:p>
        </p:txBody>
      </p:sp>
      <p:sp>
        <p:nvSpPr>
          <p:cNvPr id="6" name="Elipsa 5"/>
          <p:cNvSpPr/>
          <p:nvPr/>
        </p:nvSpPr>
        <p:spPr>
          <a:xfrm>
            <a:off x="665963" y="369530"/>
            <a:ext cx="216024" cy="2160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3200413" y="36023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953995" y="260648"/>
            <a:ext cx="188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posiadaniu PLW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416437" y="251356"/>
            <a:ext cx="180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 posiadaniu PZŁ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4157"/>
            <a:ext cx="7169993" cy="6028105"/>
          </a:xfrm>
          <a:prstGeom prst="rect">
            <a:avLst/>
          </a:prstGeom>
        </p:spPr>
      </p:pic>
      <p:sp>
        <p:nvSpPr>
          <p:cNvPr id="11" name="Elipsa 10"/>
          <p:cNvSpPr/>
          <p:nvPr/>
        </p:nvSpPr>
        <p:spPr>
          <a:xfrm>
            <a:off x="5735193" y="360238"/>
            <a:ext cx="216024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5951217" y="251356"/>
            <a:ext cx="236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punkty skupu dziczyzny</a:t>
            </a:r>
          </a:p>
        </p:txBody>
      </p:sp>
    </p:spTree>
    <p:extLst>
      <p:ext uri="{BB962C8B-B14F-4D97-AF65-F5344CB8AC3E}">
        <p14:creationId xmlns:p14="http://schemas.microsoft.com/office/powerpoint/2010/main" val="2914003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57224" y="285728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Wyniki kontroli gospodarstw utrzymujących trzodę chlewną pod kątem </a:t>
            </a:r>
            <a:r>
              <a:rPr lang="pl-PL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bioasekuracji</a:t>
            </a: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797357"/>
              </p:ext>
            </p:extLst>
          </p:nvPr>
        </p:nvGraphicFramePr>
        <p:xfrm>
          <a:off x="214282" y="1785926"/>
          <a:ext cx="8643158" cy="3006859"/>
        </p:xfrm>
        <a:graphic>
          <a:graphicData uri="http://schemas.openxmlformats.org/drawingml/2006/table">
            <a:tbl>
              <a:tblPr/>
              <a:tblGrid>
                <a:gridCol w="1533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66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152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WYMAGANIA </a:t>
                      </a:r>
                    </a:p>
                  </a:txBody>
                  <a:tcPr marL="3820" marR="3820" marT="3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Liczba nieprawidłowości w sumie</a:t>
                      </a:r>
                    </a:p>
                  </a:txBody>
                  <a:tcPr marL="3820" marR="3820" marT="3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jędrzejowski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kazimierski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kielecki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konecki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opatowski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ostrowiecki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pińczowski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sandomierski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skarżyski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starachowicki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staszowski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włoszczowski</a:t>
                      </a:r>
                    </a:p>
                  </a:txBody>
                  <a:tcPr marL="3820" marR="3820" marT="3820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0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820" marR="3820" marT="3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45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Skontrolowane gospodarstwa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2506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457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358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264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45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Liczba nieprawidłowości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2537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689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597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345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415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943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sprawdzające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558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43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Liczba wydanych decyzji. 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0</a:t>
                      </a:r>
                    </a:p>
                  </a:txBody>
                  <a:tcPr marL="3820" marR="3820" marT="3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783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302553" y="500042"/>
            <a:ext cx="6276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l-PL" b="1" dirty="0" err="1">
                <a:solidFill>
                  <a:srgbClr val="006600"/>
                </a:solidFill>
                <a:latin typeface="Calibri"/>
              </a:rPr>
              <a:t>Bioasekruacja</a:t>
            </a:r>
            <a:r>
              <a:rPr lang="pl-PL" b="1" dirty="0">
                <a:solidFill>
                  <a:srgbClr val="006600"/>
                </a:solidFill>
                <a:latin typeface="Calibri"/>
              </a:rPr>
              <a:t> % stad skontrolowanych na koniec sierpnia  2019 </a:t>
            </a:r>
          </a:p>
          <a:p>
            <a:pPr algn="ctr" fontAlgn="ctr"/>
            <a:endParaRPr lang="pl-PL" b="1" dirty="0">
              <a:solidFill>
                <a:srgbClr val="006600"/>
              </a:solidFill>
              <a:latin typeface="Calibri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428728" y="1000114"/>
          <a:ext cx="5429288" cy="51435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4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83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Powiaty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/>
                        <a:t>% stad skontrolowanych na koniec sierpnia  2019 </a:t>
                      </a:r>
                      <a:endParaRPr lang="pl-PL" sz="11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/>
                        <a:t>buski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71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/>
                        <a:t>jędrzejowski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31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/>
                        <a:t>kazimierski 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69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/>
                        <a:t>kielecki </a:t>
                      </a:r>
                      <a:endParaRPr lang="pl-PL" sz="1100" b="1" i="0" u="none" strike="noStrike" dirty="0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konecki </a:t>
                      </a:r>
                      <a:endParaRPr lang="pl-PL" sz="1100" b="1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opatowski </a:t>
                      </a:r>
                      <a:endParaRPr lang="pl-PL" sz="1100" b="1" i="0" u="none" strike="noStrike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ostrowiecki</a:t>
                      </a:r>
                      <a:endParaRPr lang="pl-PL" sz="1100" b="1" i="0" u="none" strike="noStrike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pińczowski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27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sandomierski </a:t>
                      </a:r>
                      <a:endParaRPr lang="pl-PL" sz="1100" b="1" i="0" u="none" strike="noStrike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skarżyski </a:t>
                      </a:r>
                      <a:endParaRPr lang="pl-PL" sz="1100" b="1" i="0" u="none" strike="noStrike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starachowicki </a:t>
                      </a:r>
                      <a:endParaRPr lang="pl-PL" sz="1100" b="1" i="0" u="none" strike="noStrike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7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staszowski 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6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/>
                        <a:t>włoszczowski </a:t>
                      </a:r>
                      <a:endParaRPr lang="pl-PL" sz="1100" b="1" i="0" u="none" strike="noStrike">
                        <a:solidFill>
                          <a:srgbClr val="00B05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/>
                        <a:t>100</a:t>
                      </a:r>
                      <a:endParaRPr lang="pl-PL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14282" y="1142984"/>
          <a:ext cx="8643966" cy="3794206"/>
        </p:xfrm>
        <a:graphic>
          <a:graphicData uri="http://schemas.openxmlformats.org/drawingml/2006/table">
            <a:tbl>
              <a:tblPr/>
              <a:tblGrid>
                <a:gridCol w="7552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9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WYMAGANIA </a:t>
                      </a:r>
                    </a:p>
                  </a:txBody>
                  <a:tcPr marL="3436" marR="3436" marT="34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Liczba nieprawidłowości 2019 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49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Wyłożenia mat dezynfekcyjnych przed wejściami do pomieszczeń, w których są utrzymywane świnie, i wyjściami z tych pomieszczeń, przy czym szerokość wyłożonych mat powinna być nie mniejsza niż szerokość danego wejścia lub wyjścia, a długość – nie mniejsza niż 1 m, a także stałe utrzymywanie tych mat w stanie zapewniającym utrzymanie skuteczności działania środka dezynfekcyjnego§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i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553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11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Przestrzegana jest terminowość zgłaszania do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ARiMR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zdarzeń dotyczących świń, których dotyczy obowiązek znakowania (za ostatnie 12 miesięcy). </a:t>
                      </a:r>
                      <a:r>
                        <a:rPr lang="pl-PL" sz="10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Art. 20 ust 2, 2a i 2b</a:t>
                      </a:r>
                      <a:r>
                        <a:rPr lang="pl-PL" sz="10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Art. 22 ust. 2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376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50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Utrzymywania świń w odrębnych, zamkniętych pomieszczeniach, 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 których są utrzymywane tylko świnie, mających oddzielne wejścia oraz niemających bezpośredniego przejścia do innych pomieszczeń, w których są utrzymywane inne zwierzęta kopytne§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d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368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53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Zabezpieczenia budynku, w którym są utrzymywane świnie, przed dostępem zwierząt wolno żyjących oraz domowych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c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288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33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Bieżącego oczyszczania i odkażania narzędzi oraz sprzętu wykorzystywanych do obsługi świń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g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19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Dopełniono obowiązku sporządzenia i złożenia w Biurze Powiatowym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ARiMR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spisu świń w ustawowym terminie.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Art. 20a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223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71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Stosowania przez osoby wykonujące czynności związane z obsługą świń, przed rozpoczęciem tych czynności, środków higieny niezbędnych do ograniczenia ryzyka szerzenia się afrykańskiego pomoru świń, w tym mycia i odkażania rąk oraz oczyszczania i odkażania obuwia 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f 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217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32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Sporządzenia przez posiadaczy świń spisu posiadanych świń, z podziałem na prosięta, warchlaki, tuczniki, lochy, loszki, knury i knurki, oraz bieżące aktualizowanie tego spisu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j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194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Prostokąt 3"/>
          <p:cNvSpPr/>
          <p:nvPr/>
        </p:nvSpPr>
        <p:spPr>
          <a:xfrm>
            <a:off x="1635208" y="500042"/>
            <a:ext cx="5611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l-PL" b="1" dirty="0" err="1">
                <a:solidFill>
                  <a:srgbClr val="006600"/>
                </a:solidFill>
                <a:latin typeface="Calibri"/>
              </a:rPr>
              <a:t>Bioasekuracja</a:t>
            </a:r>
            <a:r>
              <a:rPr lang="pl-PL" b="1" dirty="0">
                <a:solidFill>
                  <a:srgbClr val="006600"/>
                </a:solidFill>
                <a:latin typeface="Calibri"/>
              </a:rPr>
              <a:t> - najczęściej stwierdzane nieprawidłowości</a:t>
            </a:r>
          </a:p>
        </p:txBody>
      </p:sp>
    </p:spTree>
    <p:extLst>
      <p:ext uri="{BB962C8B-B14F-4D97-AF65-F5344CB8AC3E}">
        <p14:creationId xmlns:p14="http://schemas.microsoft.com/office/powerpoint/2010/main" val="1967783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42844" y="1357298"/>
          <a:ext cx="8858312" cy="3143272"/>
        </p:xfrm>
        <a:graphic>
          <a:graphicData uri="http://schemas.openxmlformats.org/drawingml/2006/table">
            <a:tbl>
              <a:tblPr/>
              <a:tblGrid>
                <a:gridCol w="7739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7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Przy wejściach do budynków, w których utrzymywane są zwierzęta, znajdują się tablice z napisem "Osobom nieupoważnionym wstęp wzbroniony"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3 rozporządzenia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MRiRW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w sprawie szczegółowych warunków weterynaryjnych, jakie muszą spełniać gospodarstwa w przypadku, gdy zwierzęta lub środki spożywcze pochodzenia zwierzęcego pochodzące z tych gospodarstw są wprowadzane na rynek 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7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Dopełniono obowiązku prowadzenia księgi rejestracji stada świń, księga jest prowadzona zgodnie z obowiązującym wzorem, a wpisy są dokonywane w terminie 7 dni od daty zdarzenia (za ostatnie 12 miesięcy). 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Art. 23 ust 3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ustawy o systemie identyfikacji i rejestracji zwierząt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2 ust. 2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rozporządzenia w sprawie księgi rejestracji bydła, świń, owiec lub kóz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185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96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prowadzenia rejestru środków transportu do przewozu świń wjeżdżających na teren gospodarstwa oraz rejestru wejść do pomieszczeń, w których są utrzymywane świnie 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b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08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Karmienia świń paszą zabezpieczoną przed dostępem zwierząt wolno żyjących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§ 1a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lit. a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169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63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Świnie utrzymywane w siedzibie stada są prawidłowo oznakowane, zgodnie z obowiązującymi przepisami (nie dotyczy prosiąt do 30 dnia życia). 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Art. 20 ust 2, 2a i 2b,</a:t>
                      </a:r>
                      <a:r>
                        <a:rPr lang="pl-PL" sz="10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Art. 22 ust. 2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pkt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  </a:t>
                      </a:r>
                    </a:p>
                  </a:txBody>
                  <a:tcPr marL="3436" marR="3436" marT="343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3436" marR="3436" marT="34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1631264" y="500042"/>
            <a:ext cx="561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l-PL" b="1" dirty="0" err="1">
                <a:solidFill>
                  <a:srgbClr val="006600"/>
                </a:solidFill>
                <a:latin typeface="Calibri"/>
              </a:rPr>
              <a:t>Bioasekuracja</a:t>
            </a:r>
            <a:r>
              <a:rPr lang="pl-PL" b="1" dirty="0">
                <a:solidFill>
                  <a:srgbClr val="006600"/>
                </a:solidFill>
                <a:latin typeface="Calibri"/>
              </a:rPr>
              <a:t> - najczęściej stwierdzane nieprawidłowości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3209" y="500042"/>
            <a:ext cx="241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l-PL" b="1" dirty="0" err="1">
                <a:solidFill>
                  <a:srgbClr val="006600"/>
                </a:solidFill>
                <a:latin typeface="Calibri"/>
              </a:rPr>
              <a:t>Bioasekruacja</a:t>
            </a:r>
            <a:r>
              <a:rPr lang="pl-PL" b="1" dirty="0">
                <a:solidFill>
                  <a:srgbClr val="006600"/>
                </a:solidFill>
                <a:latin typeface="Calibri"/>
              </a:rPr>
              <a:t> mandaty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714480" y="1142984"/>
          <a:ext cx="5072096" cy="53114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50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latin typeface="+mj-lt"/>
                        </a:rPr>
                        <a:t>Powiaty</a:t>
                      </a:r>
                      <a:endParaRPr lang="pl-PL" sz="1200" b="1" i="0" u="none" strike="noStrike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Mandaty B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Kwota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buski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81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6800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jędrzejowski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39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1970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kazimierski 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3</a:t>
                      </a:r>
                      <a:endParaRPr lang="pl-PL" sz="1200" b="1" i="0" u="none" strike="noStrike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150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kielecki </a:t>
                      </a:r>
                      <a:endParaRPr lang="pl-PL" sz="1200" b="1" i="0" u="none" strike="noStrike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124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12200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konecki </a:t>
                      </a:r>
                      <a:endParaRPr lang="pl-PL" sz="1200" b="1" i="0" u="none" strike="noStrike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11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2830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opatowski </a:t>
                      </a:r>
                      <a:endParaRPr lang="pl-PL" sz="1200" b="1" i="0" u="none" strike="noStrike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72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4750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ostrowiecki</a:t>
                      </a:r>
                      <a:endParaRPr lang="pl-PL" sz="1200" b="1" i="0" u="none" strike="noStrike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44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2250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pińczowski 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35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1625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3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sandomierski </a:t>
                      </a:r>
                      <a:endParaRPr lang="pl-PL" sz="1200" b="1" i="0" u="none" strike="noStrike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skarżyski </a:t>
                      </a:r>
                      <a:endParaRPr lang="pl-PL" sz="1200" b="1" i="0" u="none" strike="noStrike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83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starachowicki </a:t>
                      </a:r>
                      <a:endParaRPr lang="pl-PL" sz="1200" b="1" i="0" u="none" strike="noStrike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0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0</a:t>
                      </a:r>
                      <a:endParaRPr lang="pl-PL" sz="1200" b="1" i="0" u="none" strike="noStrik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staszowski 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42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2480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83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włoszczowski </a:t>
                      </a:r>
                      <a:endParaRPr lang="pl-PL" sz="1200" b="1" i="0" u="none" strike="noStrike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latin typeface="+mj-lt"/>
                        </a:rPr>
                        <a:t>31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latin typeface="+mj-lt"/>
                        </a:rPr>
                        <a:t>3150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87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SUMA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latin typeface="+mj-lt"/>
                        </a:rPr>
                        <a:t>482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latin typeface="+mj-lt"/>
                        </a:rPr>
                        <a:t>38 205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BD59CFB-99D6-49FF-9EDE-018DC9B86D85}"/>
              </a:ext>
            </a:extLst>
          </p:cNvPr>
          <p:cNvSpPr/>
          <p:nvPr/>
        </p:nvSpPr>
        <p:spPr>
          <a:xfrm>
            <a:off x="2159732" y="2132856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3B95C4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REJESTR PODMIOTÓW PROWADZĄCYCH DZIAŁALNOŚĆ NADZOROWANĄ NA OBSZARACH OCHRONNYCH I Z OGRANICZENIAMI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B03A7B6-6510-454C-BBF1-EF807FD3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54CD2F-8983-4B6B-9731-362853844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4149080"/>
            <a:ext cx="3777953" cy="22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9EE2E7D-CAF4-435F-B00F-050E06D50207}"/>
              </a:ext>
            </a:extLst>
          </p:cNvPr>
          <p:cNvSpPr/>
          <p:nvPr/>
        </p:nvSpPr>
        <p:spPr>
          <a:xfrm>
            <a:off x="575556" y="1556792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Kraj, w którym wystąpiło ASF narażony jest na bardzo duże straty ekonomiczne </a:t>
            </a:r>
          </a:p>
          <a:p>
            <a:pPr algn="ctr"/>
            <a:r>
              <a:rPr lang="pl-PL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przemyśle mięsnym oraz hodowli,</a:t>
            </a:r>
            <a:br>
              <a:rPr lang="pl-PL" sz="24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powodowane upadkami świń, kosztami likwidacji ognisk choroby,</a:t>
            </a:r>
          </a:p>
          <a:p>
            <a:pPr algn="ctr"/>
            <a:r>
              <a:rPr lang="pl-PL" sz="2400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także wstrzymaniem obrotu i eksportu świń, mięsa wieprzowego oraz produktów pozyskiwanych od  świń</a:t>
            </a:r>
            <a:endParaRPr lang="pl-PL" sz="24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CF39B2-7698-4E6E-B9F8-37B447474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7" y="4866755"/>
            <a:ext cx="3095625" cy="14763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40C868E-4AD5-4822-858C-57D42564D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082C0E5-FC1E-4DEC-9CC2-CA067FCABA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4874166"/>
            <a:ext cx="2700660" cy="14689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99EFE86-E8D2-417E-8263-BF5009380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813" y="4866755"/>
            <a:ext cx="2700660" cy="14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41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BDB8309-734F-4B31-908C-097549CF5726}"/>
              </a:ext>
            </a:extLst>
          </p:cNvPr>
          <p:cNvSpPr/>
          <p:nvPr/>
        </p:nvSpPr>
        <p:spPr>
          <a:xfrm>
            <a:off x="395536" y="310896"/>
            <a:ext cx="84249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Obrót zwierzętami, pośrednictwo w tym obrocie lub skup zwierząt </a:t>
            </a:r>
          </a:p>
          <a:p>
            <a:pPr algn="ctr"/>
            <a:r>
              <a:rPr lang="pl-PL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REJESTR PODMIOTÓW PROWADZĄCYCH DZIAŁALNOŚĆ NADZOROWANĄ -  SYMBOL 61  - </a:t>
            </a:r>
          </a:p>
          <a:p>
            <a:pPr algn="ctr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POŁOŻONE W STREFACH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B68A38E-F7F0-45A3-83A3-A60CB4F02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213986"/>
              </p:ext>
            </p:extLst>
          </p:nvPr>
        </p:nvGraphicFramePr>
        <p:xfrm>
          <a:off x="0" y="1556792"/>
          <a:ext cx="9110367" cy="4523789"/>
        </p:xfrm>
        <a:graphic>
          <a:graphicData uri="http://schemas.openxmlformats.org/drawingml/2006/table">
            <a:tbl>
              <a:tblPr/>
              <a:tblGrid>
                <a:gridCol w="505916">
                  <a:extLst>
                    <a:ext uri="{9D8B030D-6E8A-4147-A177-3AD203B41FA5}">
                      <a16:colId xmlns:a16="http://schemas.microsoft.com/office/drawing/2014/main" val="3545336863"/>
                    </a:ext>
                  </a:extLst>
                </a:gridCol>
                <a:gridCol w="989338">
                  <a:extLst>
                    <a:ext uri="{9D8B030D-6E8A-4147-A177-3AD203B41FA5}">
                      <a16:colId xmlns:a16="http://schemas.microsoft.com/office/drawing/2014/main" val="1169330951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286245624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2477241537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1956677789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4192296509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3924995490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648787308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633075840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3936770375"/>
                    </a:ext>
                  </a:extLst>
                </a:gridCol>
                <a:gridCol w="747627">
                  <a:extLst>
                    <a:ext uri="{9D8B030D-6E8A-4147-A177-3AD203B41FA5}">
                      <a16:colId xmlns:a16="http://schemas.microsoft.com/office/drawing/2014/main" val="2113635300"/>
                    </a:ext>
                  </a:extLst>
                </a:gridCol>
                <a:gridCol w="886470">
                  <a:extLst>
                    <a:ext uri="{9D8B030D-6E8A-4147-A177-3AD203B41FA5}">
                      <a16:colId xmlns:a16="http://schemas.microsoft.com/office/drawing/2014/main" val="2416972891"/>
                    </a:ext>
                  </a:extLst>
                </a:gridCol>
              </a:tblGrid>
              <a:tr h="277199"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Imię i nazwisko,miejsce zamieszkania i adres albo nazwa, siedziba i adres, podmiotu prowadzącego działalność nadzorowaną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Weterynaryjny numer identyfikacyjny lub numer siedziby stada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Rodzaj i zakres prowadzonej działalności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informacje o decyzji o której mowa w art. 8 ust. 1 pkt 2 i 3 lub ust. 3 ustawy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Miejsce prowadzenia działalności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Uwagi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współrzędne</a:t>
                      </a:r>
                    </a:p>
                  </a:txBody>
                  <a:tcPr marL="3080" marR="3080" marT="30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80273"/>
                  </a:ext>
                </a:extLst>
              </a:tr>
              <a:tr h="120428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decyzji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wydania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sprawie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wpisu do rejestru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wykreślenia z rejestru</a:t>
                      </a:r>
                    </a:p>
                  </a:txBody>
                  <a:tcPr marL="3080" marR="3080" marT="3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 </a:t>
                      </a:r>
                    </a:p>
                  </a:txBody>
                  <a:tcPr marL="3080" marR="3080" marT="30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425167"/>
                  </a:ext>
                </a:extLst>
              </a:tr>
              <a:tr h="1976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11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521705"/>
                  </a:ext>
                </a:extLst>
              </a:tr>
              <a:tr h="197699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starachowicki</a:t>
                      </a:r>
                    </a:p>
                  </a:txBody>
                  <a:tcPr marL="3080" marR="3080" marT="30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BB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39945"/>
                  </a:ext>
                </a:extLst>
              </a:tr>
              <a:tr h="26162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P.W. ORION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Sp.j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Krzysztof i Paweł Przygoda  27-225 Pawłów+, Wieloborowice 6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26116101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PL038203472-002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obrót zwierzętami, pośrednictwo w tym obrocie lub skup zwierząt obrót zwierzętami, pośrednictwo w tym obrocie lub skup zwierząt 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4/2012/hz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2012-04-10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zmiana na: "pośrednictwo w obrocie z obiektem"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Wieloborowice 6, 27-225 Pawłów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2009-12-02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bydło, świnie, z obiektem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50.514114 21.153241</a:t>
                      </a:r>
                    </a:p>
                  </a:txBody>
                  <a:tcPr marL="3080" marR="3080" marT="3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01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717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BDB8309-734F-4B31-908C-097549CF5726}"/>
              </a:ext>
            </a:extLst>
          </p:cNvPr>
          <p:cNvSpPr/>
          <p:nvPr/>
        </p:nvSpPr>
        <p:spPr>
          <a:xfrm>
            <a:off x="395536" y="31089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PUNKTY KOPULACYJNE</a:t>
            </a:r>
          </a:p>
          <a:p>
            <a:pPr algn="ctr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pl-PL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REJESTR PODMIOTÓW PROWADZĄCYCH DZIAŁALNOŚĆ NADZOROWANĄ -  SYMBOL 25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– POŁOŻONE W STREFACH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FC996AC-F7FF-4E7F-9C7A-2E6819FF8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853761"/>
              </p:ext>
            </p:extLst>
          </p:nvPr>
        </p:nvGraphicFramePr>
        <p:xfrm>
          <a:off x="185052" y="1556792"/>
          <a:ext cx="8773896" cy="4680520"/>
        </p:xfrm>
        <a:graphic>
          <a:graphicData uri="http://schemas.openxmlformats.org/drawingml/2006/table">
            <a:tbl>
              <a:tblPr/>
              <a:tblGrid>
                <a:gridCol w="449855">
                  <a:extLst>
                    <a:ext uri="{9D8B030D-6E8A-4147-A177-3AD203B41FA5}">
                      <a16:colId xmlns:a16="http://schemas.microsoft.com/office/drawing/2014/main" val="537274549"/>
                    </a:ext>
                  </a:extLst>
                </a:gridCol>
                <a:gridCol w="1012461">
                  <a:extLst>
                    <a:ext uri="{9D8B030D-6E8A-4147-A177-3AD203B41FA5}">
                      <a16:colId xmlns:a16="http://schemas.microsoft.com/office/drawing/2014/main" val="2896711793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916198734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1034919631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1006781785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4042405395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3961782124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1501151434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3329233527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2786891650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1583676932"/>
                    </a:ext>
                  </a:extLst>
                </a:gridCol>
                <a:gridCol w="731158">
                  <a:extLst>
                    <a:ext uri="{9D8B030D-6E8A-4147-A177-3AD203B41FA5}">
                      <a16:colId xmlns:a16="http://schemas.microsoft.com/office/drawing/2014/main" val="2810660387"/>
                    </a:ext>
                  </a:extLst>
                </a:gridCol>
              </a:tblGrid>
              <a:tr h="434748"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Imię i nazwisko, miejsce zamieszkania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Numer PESEL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Weterynaryjny numer identyfikacyjny lub numer siedziby stada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Rodzaj i zakres prowadzonej działalności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informacje o decyzji o której mowa w art. 8 ust. 1 pkt 2 i 3 lub ust. 3 ustawy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Miejsce prowadzenia działalności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Uwagi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092408"/>
                  </a:ext>
                </a:extLst>
              </a:tr>
              <a:tr h="689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 decyzji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wydania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sprawie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wpisu do rejestru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wykreślenia z rejestru</a:t>
                      </a:r>
                    </a:p>
                  </a:txBody>
                  <a:tcPr marL="4902" marR="4902" marT="49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842956"/>
                  </a:ext>
                </a:extLst>
              </a:tr>
              <a:tr h="8048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Grzegorz Kowalski  28-133 Pacanów, Zborówek 11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26012516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prowadzenie punktu kopulacyjnego punkt kopulacyjny 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Zborówek 11, 28-133 Pacanów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2014-02-03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knur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84624"/>
                  </a:ext>
                </a:extLst>
              </a:tr>
              <a:tr h="8048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Łukasz Kseń 28-133 Pacanów, Rataje Słupskie 185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26012521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prowadzenie punktu kopulacyjnego punkt kopulacyjny 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26/2018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2018-02-01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wpisu do rejestru i nadanie WNI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Rataje Słupskie 185, 28-133 Pacanów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2018-02-01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knur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88914"/>
                  </a:ext>
                </a:extLst>
              </a:tr>
              <a:tr h="9158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Bernarda i Wiesław Gad 26-067 Strawczyn, Strawczynek  ul. Nowowiejska 97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26042564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prowadzenie punktu kopulacyjnego punkt kopulacyjny 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Strawczynek ul. Nowowiejska 97, 26-067 Strawczyn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2010-05-12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knur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55593"/>
                  </a:ext>
                </a:extLst>
              </a:tr>
              <a:tr h="10303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Czesław Bączek Dzierążnia 157 28 - 440 Działoszyce 28-440 Działoszyce, Dzierążnia 157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26082521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prowadzenie punktu kopulacyjnego punkt kopulacyjny 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Dzierążnia 157 28 - 440 Działoszyce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2015-11-09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knur</a:t>
                      </a:r>
                    </a:p>
                  </a:txBody>
                  <a:tcPr marL="4902" marR="4902" marT="49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7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049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D64D154-8EB8-4B3A-9531-09342004DE9A}"/>
              </a:ext>
            </a:extLst>
          </p:cNvPr>
          <p:cNvSpPr/>
          <p:nvPr/>
        </p:nvSpPr>
        <p:spPr>
          <a:xfrm>
            <a:off x="357587" y="44624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Punkty Skupu Dziczyzny - woj. świętokrzyskie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71585"/>
              </p:ext>
            </p:extLst>
          </p:nvPr>
        </p:nvGraphicFramePr>
        <p:xfrm>
          <a:off x="395536" y="692696"/>
          <a:ext cx="8253015" cy="5857299"/>
        </p:xfrm>
        <a:graphic>
          <a:graphicData uri="http://schemas.openxmlformats.org/drawingml/2006/table">
            <a:tbl>
              <a:tblPr/>
              <a:tblGrid>
                <a:gridCol w="29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9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1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9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0219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Lp.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sng" strike="noStrike">
                          <a:solidFill>
                            <a:srgbClr val="0000FF"/>
                          </a:solidFill>
                          <a:effectLst/>
                          <a:latin typeface="Czcionka tekstu podstawowego"/>
                          <a:hlinkClick r:id="rId2"/>
                        </a:rPr>
                        <a:t>WNI</a:t>
                      </a:r>
                      <a:endParaRPr lang="pl-PL" sz="900" b="0" i="0" u="sng" strike="noStrike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Pow.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sng" strike="noStrike">
                          <a:solidFill>
                            <a:srgbClr val="0000FF"/>
                          </a:solidFill>
                          <a:effectLst/>
                          <a:latin typeface="Czcionka tekstu podstawowego"/>
                          <a:hlinkClick r:id="rId3"/>
                        </a:rPr>
                        <a:t>Nazwa</a:t>
                      </a:r>
                      <a:endParaRPr lang="pl-PL" sz="900" b="0" i="0" u="sng" strike="noStrike">
                        <a:solidFill>
                          <a:srgbClr val="0000FF"/>
                        </a:solidFill>
                        <a:effectLst/>
                        <a:latin typeface="Czcionka tekstu podstawowego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Adres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przetrzymywanie odstrtzelonych dzików przed uzyskaniem wyników w kierunku ASF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zakładanie plomb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pl-PL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  <a:ea typeface="+mn-ea"/>
                          <a:cs typeface="+mn-cs"/>
                        </a:rPr>
                        <a:t>26011001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buski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 Firma Usługowo Handlowa Gestum Michał K. Nowak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28-100 Busko-Zdrój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Siesławice 221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6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26021001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jędrzejowski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 Firma Usługowo Handlowa Gestum Michał Nowak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28-330 Wodzisław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Sobieskiego 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6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26031001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kazimierski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 WELES Sp. z o.o.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28-500 Kazimierza Wielka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Kazimierza Mała 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104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26041002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kielecki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Firma Produkcyjo-Handlowa KANWIL Sp. z o.o.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26-015 Pierzchnica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Błońska 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628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26051005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konecki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 w Końskich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26-200 Końskie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Stadnicka Wola 52A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1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26051006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konecki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Firma Handlowo Usługowa "Gestum" Michał K. Nowak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26-242 Ruda Maleniecka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Młotkowice 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26071002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ostrowiecki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WELES Sp. z o.o. ul. Bartoszycka 12, 60-434 Poznań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27-440 Ćmielów,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Smyków 18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6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26071003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ostrowiecki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Michał K. Nowak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27-415 Kunów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Strumyk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1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26111002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starachowicki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27-200 Starachowice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Pasternik 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121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26111003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starachowicki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Zwierzyny Łownej Radosław Gralec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27-220 Mirzec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Ostrożanka 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6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26111004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starachowicki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27-200 Starachowice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Radomska 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 (zawieszona działalność)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(zawieszona działalność)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126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26111006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starachowicki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 27-225 Pawłów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Jadowniki 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13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26131001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włoszczowski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WELES Sp. z o.o. ul. Bartoszycka 12 60-434 Poznań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29-105 Krasocin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Zarzecze 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0142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26611002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kielce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Punkt skupu dziczyzny- WELES.sp.z o.o.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25-116 Kielce 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ul. Ściegiennego 148 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przyjmuje tusz dzików odstrzelonych w strefach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nie dotyczy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586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D64D154-8EB8-4B3A-9531-09342004DE9A}"/>
              </a:ext>
            </a:extLst>
          </p:cNvPr>
          <p:cNvSpPr/>
          <p:nvPr/>
        </p:nvSpPr>
        <p:spPr>
          <a:xfrm>
            <a:off x="359532" y="11357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Punkty Skupu Dziczyzny</a:t>
            </a:r>
          </a:p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woj. świętokrzyskie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55F00E1-F991-4BB8-BBDE-7893827F9A60}"/>
              </a:ext>
            </a:extLst>
          </p:cNvPr>
          <p:cNvSpPr/>
          <p:nvPr/>
        </p:nvSpPr>
        <p:spPr>
          <a:xfrm>
            <a:off x="3090889" y="6390670"/>
            <a:ext cx="296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Działających 14 skupów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07" y="809903"/>
            <a:ext cx="6564783" cy="55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8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D64D154-8EB8-4B3A-9531-09342004DE9A}"/>
              </a:ext>
            </a:extLst>
          </p:cNvPr>
          <p:cNvSpPr/>
          <p:nvPr/>
        </p:nvSpPr>
        <p:spPr>
          <a:xfrm>
            <a:off x="359532" y="11357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Fermy drobiowe – woj. świętokrzyskie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" y="482908"/>
            <a:ext cx="7435955" cy="637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29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D64D154-8EB8-4B3A-9531-09342004DE9A}"/>
              </a:ext>
            </a:extLst>
          </p:cNvPr>
          <p:cNvSpPr/>
          <p:nvPr/>
        </p:nvSpPr>
        <p:spPr>
          <a:xfrm>
            <a:off x="359532" y="11357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Fermy drobiowe – woj. świętokrzyskie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53819"/>
              </p:ext>
            </p:extLst>
          </p:nvPr>
        </p:nvGraphicFramePr>
        <p:xfrm>
          <a:off x="107504" y="823040"/>
          <a:ext cx="8928985" cy="591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68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888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powiat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Brojlery kurze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Kury hodowlane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Zakłady odchowu drobiu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Zakłady wylęgu drobiu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Indyki rzeźne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gęsi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kaczki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Jaja RHD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Jaja SB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FERMY JAJ KONSUMP. objęte  dyrektywą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FERMY JAJ KONSUMP. nieobjęte dyrektywą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2002/4/WE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2002/4/WE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Busko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Jędrzejów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6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Kazimierza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Kielce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88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pl-PL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Końskie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Opatów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Ostrowiec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Pińczów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6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Sandomierz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Skarżysko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26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Starachowice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Staszów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pl-PL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726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Włoszczowa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pl-PL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u="none" strike="noStrike">
                          <a:effectLst/>
                        </a:rPr>
                        <a:t>SUMA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</a:rPr>
                        <a:t>209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19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10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11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5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60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14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37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30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>
                          <a:effectLst/>
                        </a:rPr>
                        <a:t>25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</a:rPr>
                        <a:t>2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80" marR="9180" marT="9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180" marR="9180" marT="918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872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D64D154-8EB8-4B3A-9531-09342004DE9A}"/>
              </a:ext>
            </a:extLst>
          </p:cNvPr>
          <p:cNvSpPr/>
          <p:nvPr/>
        </p:nvSpPr>
        <p:spPr>
          <a:xfrm>
            <a:off x="359532" y="11357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Większe fermy drobiowe – woj. świętokrzyskie</a:t>
            </a:r>
          </a:p>
        </p:txBody>
      </p:sp>
      <p:sp>
        <p:nvSpPr>
          <p:cNvPr id="2" name="Prostokąt 1"/>
          <p:cNvSpPr/>
          <p:nvPr/>
        </p:nvSpPr>
        <p:spPr>
          <a:xfrm>
            <a:off x="331244" y="953884"/>
            <a:ext cx="8561235" cy="5105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Większe fermy pow. jędrzejowski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(Olesiński-Grabowski), Sobków, gm. Sobków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max. 508 tys. brojlerów kurzych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(Olesiński), Miąsowa, gm. Sobków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max. 2x 508 tys. brojlerów kurzych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(Smulska) – Piołunka, gm. Sędziszów,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kurników po 50 tys. brojlerów kurzych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Ren-Mar (Głowa) – Wilanów, gm. Jędrzejów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kurniki po 250 tys. brojlery kurze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(Foks) Stawy, gm. Imielno – 5 kurników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łączna maksymalna obsada 163 500 szt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brojlerów kurzych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(Sygut) – Pawłowice, gm. Sędziszów,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ok. 200 tys. brojlerów kurzych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Większe fermy pow. kielecki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- Wola Morawicka, gm. Morawica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ok. 50 tys. nioska hodowlana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(Cichoń)  – Pierzchnica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ok. 60 tys. brojlery kurze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– Bilcza, gm. Morawica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kurników po 12-13 tys. brojlerów kurzych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(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Saladra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Przyjmo, gm. Miedziana Góra -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kurników po ok. 15 tys. brojlerów kurzych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Większe fermy pow. staszowski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Ferma drobiu Potok, gm. Szydłów –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 tys. brojlerów kurzych, w sąsiedztwie kurnik</a:t>
            </a:r>
            <a:b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obsadzie 8 tys. 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14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D64D154-8EB8-4B3A-9531-09342004DE9A}"/>
              </a:ext>
            </a:extLst>
          </p:cNvPr>
          <p:cNvSpPr/>
          <p:nvPr/>
        </p:nvSpPr>
        <p:spPr>
          <a:xfrm>
            <a:off x="359532" y="11357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Większe fermy drobiowe – woj. świętokrzyskie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314009" cy="62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5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87B1674-E067-4A96-8E33-579295E3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3618E47-F9A1-447D-A132-BC04D549E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19" y="4581128"/>
            <a:ext cx="8498561" cy="1481456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A7D9B8EB-25FC-4D37-9058-5A132C8A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641571"/>
            <a:ext cx="6591985" cy="146880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Dziękuję za uwagę!</a:t>
            </a:r>
            <a:br>
              <a:rPr lang="pl-PL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422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030663" y="657225"/>
            <a:ext cx="5113337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kern="0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Produkcja mięsa wieprzowego w Polsce 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242088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  <a:t>Produkcja mięsa wieprzowego w Polsce </a:t>
            </a:r>
            <a:b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400" b="1" dirty="0">
                <a:latin typeface="Verdana" panose="020B0604030504040204" pitchFamily="34" charset="0"/>
                <a:ea typeface="Verdana" panose="020B0604030504040204" pitchFamily="34" charset="0"/>
              </a:rPr>
              <a:t>i województwie świętokrzyskim</a:t>
            </a:r>
          </a:p>
          <a:p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289840"/>
              </p:ext>
            </p:extLst>
          </p:nvPr>
        </p:nvGraphicFramePr>
        <p:xfrm>
          <a:off x="748246" y="3429000"/>
          <a:ext cx="7767527" cy="2190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5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rok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Polska 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świętokrzyskie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świętokrzyskie %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2014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21 551 492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1 347 620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6,25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2015</a:t>
                      </a:r>
                      <a:endParaRPr lang="pl-PL" sz="2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21 973 396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1 603 056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7,30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2016</a:t>
                      </a:r>
                      <a:endParaRPr lang="pl-PL" sz="2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22 438 554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1 719 509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7,66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2017</a:t>
                      </a:r>
                      <a:endParaRPr lang="pl-PL" sz="20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22 241 956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1 568 171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7,05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2018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22 724 461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1 807 198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7,95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57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987824" y="548680"/>
            <a:ext cx="6156176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kern="0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Liczba siedzib stad </a:t>
            </a:r>
            <a:br>
              <a:rPr lang="pl-PL" kern="0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</a:br>
            <a:r>
              <a:rPr lang="pl-PL" sz="1800" kern="0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na dzień 02.01.2020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721BB65E-DCAD-4929-A721-5105FC72D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298459"/>
              </p:ext>
            </p:extLst>
          </p:nvPr>
        </p:nvGraphicFramePr>
        <p:xfrm>
          <a:off x="611188" y="1688802"/>
          <a:ext cx="8094662" cy="490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Worksheet" r:id="rId4" imgW="6295913" imgH="3819675" progId="Excel.Sheet.12">
                  <p:embed/>
                </p:oleObj>
              </mc:Choice>
              <mc:Fallback>
                <p:oleObj name="Worksheet" r:id="rId4" imgW="6295913" imgH="38196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188" y="1688802"/>
                        <a:ext cx="8094662" cy="490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73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030663" y="657225"/>
            <a:ext cx="5113337" cy="381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kern="0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Chów i hodowla – woj. świętokrzyskie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132274"/>
              </p:ext>
            </p:extLst>
          </p:nvPr>
        </p:nvGraphicFramePr>
        <p:xfrm>
          <a:off x="728594" y="1925656"/>
          <a:ext cx="768681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61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3429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powiat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500-1000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1000-2000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2000-5000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Pow. 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l.</a:t>
                      </a:r>
                      <a:r>
                        <a:rPr lang="pl-PL" sz="1400" baseline="0" dirty="0"/>
                        <a:t> zwierząt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buski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17 081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jędrzejowski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92 690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kazimierski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20 278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kielecki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40 965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konecki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3 961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opatowski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22 808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ostrowiecki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13 608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pińczowski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8 882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sandomierski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1 647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skarżyski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970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starachowicki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1620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staszowski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10 907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r>
                        <a:rPr lang="pl-PL" sz="1400" dirty="0"/>
                        <a:t>włoszczowski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zcionka tekstu podstawowego"/>
                        </a:rPr>
                        <a:t>14 159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31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892050" y="3071813"/>
            <a:ext cx="8072438" cy="381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kern="0" cap="none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Sytuacja w woj. świętokrzyskim </a:t>
            </a:r>
            <a:br>
              <a:rPr lang="pl-PL" sz="4000" kern="0" cap="none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</a:br>
            <a:r>
              <a:rPr lang="pl-PL" sz="4000" kern="0" cap="none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  <a:t>w związku z zagrożeniem ASF</a:t>
            </a:r>
            <a:br>
              <a:rPr lang="pl-PL" sz="3200" kern="0" cap="none" spc="0" dirty="0">
                <a:solidFill>
                  <a:srgbClr val="065218"/>
                </a:solidFill>
                <a:latin typeface="Verdana"/>
                <a:ea typeface="+mn-ea"/>
                <a:cs typeface="Arial" panose="020B0604020202020204" pitchFamily="34" charset="0"/>
              </a:rPr>
            </a:br>
            <a:endParaRPr lang="en-US" sz="22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516"/>
            <a:ext cx="1585097" cy="15850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D5D678-14DC-4A9A-BABA-133892940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4149080"/>
            <a:ext cx="3777953" cy="22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48167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4739</TotalTime>
  <Words>4275</Words>
  <Application>Microsoft Office PowerPoint</Application>
  <PresentationFormat>Pokaz na ekranie (4:3)</PresentationFormat>
  <Paragraphs>1557</Paragraphs>
  <Slides>58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73" baseType="lpstr">
      <vt:lpstr>&amp;quot</vt:lpstr>
      <vt:lpstr>Arial</vt:lpstr>
      <vt:lpstr>Bookman Old Style</vt:lpstr>
      <vt:lpstr>Calibri</vt:lpstr>
      <vt:lpstr>Calibri Light</vt:lpstr>
      <vt:lpstr>Cambria</vt:lpstr>
      <vt:lpstr>Century Gothic</vt:lpstr>
      <vt:lpstr>Czcionka tekstu podstawowego</vt:lpstr>
      <vt:lpstr>inherit</vt:lpstr>
      <vt:lpstr>Times New Roman</vt:lpstr>
      <vt:lpstr>Verdana</vt:lpstr>
      <vt:lpstr>Wingdings 3</vt:lpstr>
      <vt:lpstr>Smuga</vt:lpstr>
      <vt:lpstr>Motyw pakietu Office</vt:lpstr>
      <vt:lpstr>Worksheet</vt:lpstr>
      <vt:lpstr>Afrykański pomór świń (African Swine Fever - ASF) - woj. świętokrzyskie</vt:lpstr>
      <vt:lpstr>Afrykański pomór świń</vt:lpstr>
      <vt:lpstr>Afrykański pomór świń</vt:lpstr>
      <vt:lpstr>Afrykański pomór świń</vt:lpstr>
      <vt:lpstr>Prezentacja programu PowerPoint</vt:lpstr>
      <vt:lpstr>Produkcja mięsa wieprzowego w Polsce </vt:lpstr>
      <vt:lpstr>Liczba siedzib stad  na dzień 02.01.2020</vt:lpstr>
      <vt:lpstr>Chów i hodowla – woj. świętokrzyskie</vt:lpstr>
      <vt:lpstr>Sytuacja w woj. świętokrzyskim  w związku z zagrożeniem ASF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mbafia</dc:creator>
  <cp:lastModifiedBy>Iwona Michalak</cp:lastModifiedBy>
  <cp:revision>837</cp:revision>
  <cp:lastPrinted>2020-01-09T13:33:14Z</cp:lastPrinted>
  <dcterms:created xsi:type="dcterms:W3CDTF">2010-10-27T11:26:07Z</dcterms:created>
  <dcterms:modified xsi:type="dcterms:W3CDTF">2020-01-17T09:21:12Z</dcterms:modified>
</cp:coreProperties>
</file>